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Lst>
  <p:notesMasterIdLst>
    <p:notesMasterId r:id="rId63"/>
  </p:notesMasterIdLst>
  <p:handoutMasterIdLst>
    <p:handoutMasterId r:id="rId64"/>
  </p:handoutMasterIdLst>
  <p:sldIdLst>
    <p:sldId id="256" r:id="rId2"/>
    <p:sldId id="693" r:id="rId3"/>
    <p:sldId id="699" r:id="rId4"/>
    <p:sldId id="711" r:id="rId5"/>
    <p:sldId id="712" r:id="rId6"/>
    <p:sldId id="673" r:id="rId7"/>
    <p:sldId id="690" r:id="rId8"/>
    <p:sldId id="628" r:id="rId9"/>
    <p:sldId id="686" r:id="rId10"/>
    <p:sldId id="700" r:id="rId11"/>
    <p:sldId id="687" r:id="rId12"/>
    <p:sldId id="689" r:id="rId13"/>
    <p:sldId id="639" r:id="rId14"/>
    <p:sldId id="292" r:id="rId15"/>
    <p:sldId id="293" r:id="rId16"/>
    <p:sldId id="294" r:id="rId17"/>
    <p:sldId id="295" r:id="rId18"/>
    <p:sldId id="698" r:id="rId19"/>
    <p:sldId id="574" r:id="rId20"/>
    <p:sldId id="675" r:id="rId21"/>
    <p:sldId id="587" r:id="rId22"/>
    <p:sldId id="655" r:id="rId23"/>
    <p:sldId id="554" r:id="rId24"/>
    <p:sldId id="588" r:id="rId25"/>
    <p:sldId id="555" r:id="rId26"/>
    <p:sldId id="556" r:id="rId27"/>
    <p:sldId id="591" r:id="rId28"/>
    <p:sldId id="676" r:id="rId29"/>
    <p:sldId id="677" r:id="rId30"/>
    <p:sldId id="679" r:id="rId31"/>
    <p:sldId id="705" r:id="rId32"/>
    <p:sldId id="678" r:id="rId33"/>
    <p:sldId id="658" r:id="rId34"/>
    <p:sldId id="702" r:id="rId35"/>
    <p:sldId id="592" r:id="rId36"/>
    <p:sldId id="545" r:id="rId37"/>
    <p:sldId id="643" r:id="rId38"/>
    <p:sldId id="644" r:id="rId39"/>
    <p:sldId id="706" r:id="rId40"/>
    <p:sldId id="682" r:id="rId41"/>
    <p:sldId id="704" r:id="rId42"/>
    <p:sldId id="708" r:id="rId43"/>
    <p:sldId id="525" r:id="rId44"/>
    <p:sldId id="707" r:id="rId45"/>
    <p:sldId id="596" r:id="rId46"/>
    <p:sldId id="709" r:id="rId47"/>
    <p:sldId id="710" r:id="rId48"/>
    <p:sldId id="713" r:id="rId49"/>
    <p:sldId id="714" r:id="rId50"/>
    <p:sldId id="715" r:id="rId51"/>
    <p:sldId id="716" r:id="rId52"/>
    <p:sldId id="717" r:id="rId53"/>
    <p:sldId id="718" r:id="rId54"/>
    <p:sldId id="719" r:id="rId55"/>
    <p:sldId id="720" r:id="rId56"/>
    <p:sldId id="721" r:id="rId57"/>
    <p:sldId id="722" r:id="rId58"/>
    <p:sldId id="723" r:id="rId59"/>
    <p:sldId id="724" r:id="rId60"/>
    <p:sldId id="725" r:id="rId61"/>
    <p:sldId id="701" r:id="rId62"/>
  </p:sldIdLst>
  <p:sldSz cx="12192000" cy="6858000"/>
  <p:notesSz cx="7010400" cy="92964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80" userDrawn="1">
          <p15:clr>
            <a:srgbClr val="A4A3A4"/>
          </p15:clr>
        </p15:guide>
        <p15:guide id="2" pos="4611" userDrawn="1">
          <p15:clr>
            <a:srgbClr val="A4A3A4"/>
          </p15:clr>
        </p15:guide>
        <p15:guide id="3" pos="846" userDrawn="1">
          <p15:clr>
            <a:srgbClr val="A4A3A4"/>
          </p15:clr>
        </p15:guide>
        <p15:guide id="4" orient="horz" pos="3022" userDrawn="1">
          <p15:clr>
            <a:srgbClr val="A4A3A4"/>
          </p15:clr>
        </p15:guide>
        <p15:guide id="5" orient="horz" pos="1201">
          <p15:clr>
            <a:srgbClr val="A4A3A4"/>
          </p15:clr>
        </p15:guide>
        <p15:guide id="6" orient="horz" pos="3630">
          <p15:clr>
            <a:srgbClr val="A4A3A4"/>
          </p15:clr>
        </p15:guide>
        <p15:guide id="7" pos="6939">
          <p15:clr>
            <a:srgbClr val="A4A3A4"/>
          </p15:clr>
        </p15:guide>
        <p15:guide id="8" pos="689">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ula Leite" initials="" lastIdx="36" clrIdx="0"/>
  <p:cmAuthor id="1" name="Adrián Meza" initials="AMH" lastIdx="59" clrIdx="1">
    <p:extLst/>
  </p:cmAuthor>
  <p:cmAuthor id="2" name="Paula Cristina Neves Nogueira Leite" initials="PCNNL" lastIdx="10" clrIdx="2">
    <p:extLst/>
  </p:cmAuthor>
  <p:cmAuthor id="3" name="Paola Villaseñor" initials="PV" lastIdx="1" clrIdx="3">
    <p:extLst/>
  </p:cmAuthor>
  <p:cmAuthor id="4" name="Nahui Martínez DP" initials="" lastIdx="5" clrIdx="4"/>
  <p:cmAuthor id="5" name="Mireya Del Pino Pacheco" initials="MDPP" lastIdx="2" clrIdx="5">
    <p:extLst/>
  </p:cmAuthor>
  <p:cmAuthor id="6" name="Microsoft Office User" initials="Office" lastIdx="2" clrIdx="6">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9"/>
    <a:srgbClr val="5AB0D6"/>
    <a:srgbClr val="DCFD73"/>
    <a:srgbClr val="41A3CF"/>
    <a:srgbClr val="2E3C0C"/>
    <a:srgbClr val="672361"/>
    <a:srgbClr val="8E1714"/>
    <a:srgbClr val="A51A17"/>
    <a:srgbClr val="C89400"/>
    <a:srgbClr val="B83C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3" autoAdjust="0"/>
    <p:restoredTop sz="93475" autoAdjust="0"/>
  </p:normalViewPr>
  <p:slideViewPr>
    <p:cSldViewPr snapToGrid="0">
      <p:cViewPr varScale="1">
        <p:scale>
          <a:sx n="119" d="100"/>
          <a:sy n="119" d="100"/>
        </p:scale>
        <p:origin x="232" y="208"/>
      </p:cViewPr>
      <p:guideLst>
        <p:guide orient="horz" pos="1480"/>
        <p:guide pos="4611"/>
        <p:guide pos="846"/>
        <p:guide orient="horz" pos="3022"/>
        <p:guide orient="horz" pos="1201"/>
        <p:guide orient="horz" pos="3630"/>
        <p:guide pos="6939"/>
        <p:guide pos="689"/>
      </p:guideLst>
    </p:cSldViewPr>
  </p:slideViewPr>
  <p:notesTextViewPr>
    <p:cViewPr>
      <p:scale>
        <a:sx n="3" d="2"/>
        <a:sy n="3" d="2"/>
      </p:scale>
      <p:origin x="0" y="0"/>
    </p:cViewPr>
  </p:notesTextViewPr>
  <p:notesViewPr>
    <p:cSldViewPr snapToGrid="0" showGuides="1">
      <p:cViewPr varScale="1">
        <p:scale>
          <a:sx n="85" d="100"/>
          <a:sy n="85" d="100"/>
        </p:scale>
        <p:origin x="2292"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8-28T15:26:44.860" idx="59">
    <p:pos x="10" y="10"/>
    <p:text>Homologar con prontuario</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529297-6161-4F3D-AEDF-DC434AC04FDB}"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s-MX"/>
        </a:p>
      </dgm:t>
    </dgm:pt>
    <dgm:pt modelId="{3EA3DA9F-A037-4030-AE1A-9C700B6502A8}">
      <dgm:prSet phldrT="[Texto]" custT="1"/>
      <dgm:spPr/>
      <dgm:t>
        <a:bodyPr/>
        <a:lstStyle/>
        <a:p>
          <a:pPr algn="l"/>
          <a:endParaRPr lang="es-MX" sz="1800" b="1" dirty="0">
            <a:latin typeface="+mn-lt"/>
          </a:endParaRPr>
        </a:p>
      </dgm:t>
    </dgm:pt>
    <dgm:pt modelId="{796F772F-78EC-4590-A03B-07337729E6A6}" type="parTrans" cxnId="{196DA8FA-0130-4E7A-AF95-74E7A0BA8518}">
      <dgm:prSet/>
      <dgm:spPr/>
      <dgm:t>
        <a:bodyPr/>
        <a:lstStyle/>
        <a:p>
          <a:endParaRPr lang="es-MX">
            <a:solidFill>
              <a:schemeClr val="bg1"/>
            </a:solidFill>
          </a:endParaRPr>
        </a:p>
      </dgm:t>
    </dgm:pt>
    <dgm:pt modelId="{0CA91EE4-CE05-46FC-8D05-53FD5A001C55}" type="sibTrans" cxnId="{196DA8FA-0130-4E7A-AF95-74E7A0BA8518}">
      <dgm:prSet/>
      <dgm:spPr/>
      <dgm:t>
        <a:bodyPr/>
        <a:lstStyle/>
        <a:p>
          <a:endParaRPr lang="es-MX">
            <a:solidFill>
              <a:schemeClr val="bg1"/>
            </a:solidFill>
          </a:endParaRPr>
        </a:p>
      </dgm:t>
    </dgm:pt>
    <dgm:pt modelId="{A31F76E3-421F-4577-99F9-999E77060290}">
      <dgm:prSet phldrT="[Texto]" custT="1"/>
      <dgm:spPr/>
      <dgm:t>
        <a:bodyPr/>
        <a:lstStyle/>
        <a:p>
          <a:pPr algn="l"/>
          <a:r>
            <a:rPr lang="es-MX" sz="2400" b="1" dirty="0">
              <a:latin typeface="+mn-lt"/>
            </a:rPr>
            <a:t>Instrumento: </a:t>
          </a:r>
          <a:r>
            <a:rPr lang="es-MX" sz="2000" dirty="0">
              <a:latin typeface="+mn-lt"/>
            </a:rPr>
            <a:t>reducción del cuestionario (de 232 preguntas y 629 variables a 113</a:t>
          </a:r>
          <a:r>
            <a:rPr lang="es-MX" sz="2000" baseline="0" dirty="0">
              <a:latin typeface="+mn-lt"/>
            </a:rPr>
            <a:t> </a:t>
          </a:r>
          <a:r>
            <a:rPr lang="es-MX" sz="2000" dirty="0">
              <a:latin typeface="+mn-lt"/>
            </a:rPr>
            <a:t>preguntas y 326 variables), proceso de consulta y prueba piloto nacional; adecuación de preguntas, tomando en cuenta el marco normativo.</a:t>
          </a:r>
          <a:endParaRPr lang="es-MX" sz="2400" dirty="0">
            <a:effectLst>
              <a:outerShdw blurRad="38100" dist="38100" dir="2700000" algn="tl">
                <a:srgbClr val="000000">
                  <a:alpha val="43137"/>
                </a:srgbClr>
              </a:outerShdw>
            </a:effectLst>
            <a:latin typeface="+mn-lt"/>
          </a:endParaRPr>
        </a:p>
      </dgm:t>
    </dgm:pt>
    <dgm:pt modelId="{05A82634-A84F-45EA-BB2C-BFC2C5C8FA51}" type="parTrans" cxnId="{EA72CC31-9C4C-42DE-A058-B208C3408B4D}">
      <dgm:prSet/>
      <dgm:spPr/>
      <dgm:t>
        <a:bodyPr/>
        <a:lstStyle/>
        <a:p>
          <a:endParaRPr lang="es-MX">
            <a:solidFill>
              <a:schemeClr val="bg1"/>
            </a:solidFill>
          </a:endParaRPr>
        </a:p>
      </dgm:t>
    </dgm:pt>
    <dgm:pt modelId="{A6995346-299C-49DF-A58C-71DDBAA36616}" type="sibTrans" cxnId="{EA72CC31-9C4C-42DE-A058-B208C3408B4D}">
      <dgm:prSet/>
      <dgm:spPr/>
      <dgm:t>
        <a:bodyPr/>
        <a:lstStyle/>
        <a:p>
          <a:endParaRPr lang="es-MX">
            <a:solidFill>
              <a:schemeClr val="bg1"/>
            </a:solidFill>
          </a:endParaRPr>
        </a:p>
      </dgm:t>
    </dgm:pt>
    <dgm:pt modelId="{C5E430D6-8BC4-4DA9-A6D4-2D3100962FD9}">
      <dgm:prSet phldrT="[Texto]"/>
      <dgm:spPr/>
      <dgm:t>
        <a:bodyPr/>
        <a:lstStyle/>
        <a:p>
          <a:endParaRPr lang="es-MX" dirty="0">
            <a:solidFill>
              <a:schemeClr val="bg1"/>
            </a:solidFill>
          </a:endParaRPr>
        </a:p>
      </dgm:t>
    </dgm:pt>
    <dgm:pt modelId="{ED0EBC3B-6206-4F9E-BB38-781D32525223}" type="parTrans" cxnId="{D5913B14-C0E9-465E-A5F0-6819C1FE21BC}">
      <dgm:prSet/>
      <dgm:spPr/>
      <dgm:t>
        <a:bodyPr/>
        <a:lstStyle/>
        <a:p>
          <a:endParaRPr lang="es-MX">
            <a:solidFill>
              <a:schemeClr val="bg1"/>
            </a:solidFill>
          </a:endParaRPr>
        </a:p>
      </dgm:t>
    </dgm:pt>
    <dgm:pt modelId="{50880C65-E6E9-486E-9554-F399A204F316}" type="sibTrans" cxnId="{D5913B14-C0E9-465E-A5F0-6819C1FE21BC}">
      <dgm:prSet/>
      <dgm:spPr/>
      <dgm:t>
        <a:bodyPr/>
        <a:lstStyle/>
        <a:p>
          <a:endParaRPr lang="es-MX">
            <a:solidFill>
              <a:schemeClr val="bg1"/>
            </a:solidFill>
          </a:endParaRPr>
        </a:p>
      </dgm:t>
    </dgm:pt>
    <dgm:pt modelId="{81A2BC33-F560-48DA-A3FF-5403289DB1CE}">
      <dgm:prSet phldrT="[Texto]"/>
      <dgm:spPr>
        <a:solidFill>
          <a:schemeClr val="accent1">
            <a:lumMod val="50000"/>
          </a:schemeClr>
        </a:solidFill>
      </dgm:spPr>
      <dgm:t>
        <a:bodyPr/>
        <a:lstStyle/>
        <a:p>
          <a:endParaRPr lang="es-MX" dirty="0">
            <a:solidFill>
              <a:schemeClr val="bg1"/>
            </a:solidFill>
          </a:endParaRPr>
        </a:p>
      </dgm:t>
    </dgm:pt>
    <dgm:pt modelId="{887A68D7-20E4-47D9-973D-9275CAAE154D}" type="sibTrans" cxnId="{D15DBE78-E149-4A09-A460-14BCAEF60588}">
      <dgm:prSet/>
      <dgm:spPr/>
      <dgm:t>
        <a:bodyPr/>
        <a:lstStyle/>
        <a:p>
          <a:endParaRPr lang="es-MX">
            <a:solidFill>
              <a:schemeClr val="bg1"/>
            </a:solidFill>
          </a:endParaRPr>
        </a:p>
      </dgm:t>
    </dgm:pt>
    <dgm:pt modelId="{233FE61B-E5EF-45DA-BC39-2DC882A4B960}" type="parTrans" cxnId="{D15DBE78-E149-4A09-A460-14BCAEF60588}">
      <dgm:prSet/>
      <dgm:spPr/>
      <dgm:t>
        <a:bodyPr/>
        <a:lstStyle/>
        <a:p>
          <a:endParaRPr lang="es-MX">
            <a:solidFill>
              <a:schemeClr val="bg1"/>
            </a:solidFill>
          </a:endParaRPr>
        </a:p>
      </dgm:t>
    </dgm:pt>
    <dgm:pt modelId="{7E1E47EE-06EE-4A90-B4F2-D8CC94215C3C}">
      <dgm:prSet/>
      <dgm:spPr>
        <a:solidFill>
          <a:schemeClr val="accent1">
            <a:lumMod val="75000"/>
          </a:schemeClr>
        </a:solidFill>
      </dgm:spPr>
      <dgm:t>
        <a:bodyPr/>
        <a:lstStyle/>
        <a:p>
          <a:endParaRPr lang="es-MX" dirty="0">
            <a:solidFill>
              <a:schemeClr val="bg1"/>
            </a:solidFill>
          </a:endParaRPr>
        </a:p>
      </dgm:t>
    </dgm:pt>
    <dgm:pt modelId="{0240F22E-EA3B-44FF-B6F1-16B049871AB7}" type="parTrans" cxnId="{2C6B01FE-7A83-4888-846B-D37F41673BF3}">
      <dgm:prSet/>
      <dgm:spPr/>
      <dgm:t>
        <a:bodyPr/>
        <a:lstStyle/>
        <a:p>
          <a:endParaRPr lang="es-MX">
            <a:solidFill>
              <a:schemeClr val="bg1"/>
            </a:solidFill>
          </a:endParaRPr>
        </a:p>
      </dgm:t>
    </dgm:pt>
    <dgm:pt modelId="{FA31B9A5-27EC-4327-9B5A-BAF6D3092367}" type="sibTrans" cxnId="{2C6B01FE-7A83-4888-846B-D37F41673BF3}">
      <dgm:prSet/>
      <dgm:spPr/>
      <dgm:t>
        <a:bodyPr/>
        <a:lstStyle/>
        <a:p>
          <a:endParaRPr lang="es-MX">
            <a:solidFill>
              <a:schemeClr val="bg1"/>
            </a:solidFill>
          </a:endParaRPr>
        </a:p>
      </dgm:t>
    </dgm:pt>
    <dgm:pt modelId="{7EA31181-6C4C-4644-A02E-FB9BD5C568AB}">
      <dgm:prSet custT="1"/>
      <dgm:spPr/>
      <dgm:t>
        <a:bodyPr/>
        <a:lstStyle/>
        <a:p>
          <a:pPr algn="l"/>
          <a:endParaRPr lang="es-MX" sz="1800" dirty="0">
            <a:latin typeface="+mn-lt"/>
          </a:endParaRPr>
        </a:p>
      </dgm:t>
    </dgm:pt>
    <dgm:pt modelId="{51DA70B8-288E-4644-9F1C-9053950202F0}" type="parTrans" cxnId="{C85FE575-DA18-446D-A346-7E4092EE409B}">
      <dgm:prSet/>
      <dgm:spPr/>
      <dgm:t>
        <a:bodyPr/>
        <a:lstStyle/>
        <a:p>
          <a:endParaRPr lang="es-MX">
            <a:solidFill>
              <a:schemeClr val="bg1"/>
            </a:solidFill>
          </a:endParaRPr>
        </a:p>
      </dgm:t>
    </dgm:pt>
    <dgm:pt modelId="{EDAB95B1-46F0-482D-8FAB-6E19D9091E63}" type="sibTrans" cxnId="{C85FE575-DA18-446D-A346-7E4092EE409B}">
      <dgm:prSet/>
      <dgm:spPr/>
      <dgm:t>
        <a:bodyPr/>
        <a:lstStyle/>
        <a:p>
          <a:endParaRPr lang="es-MX">
            <a:solidFill>
              <a:schemeClr val="bg1"/>
            </a:solidFill>
          </a:endParaRPr>
        </a:p>
      </dgm:t>
    </dgm:pt>
    <dgm:pt modelId="{B83D5A09-69BA-4AC3-8254-35B7A5823183}">
      <dgm:prSet custT="1"/>
      <dgm:spPr/>
      <dgm:t>
        <a:bodyPr/>
        <a:lstStyle/>
        <a:p>
          <a:pPr algn="just"/>
          <a:endParaRPr lang="es-ES" sz="2400" baseline="30000" dirty="0"/>
        </a:p>
      </dgm:t>
    </dgm:pt>
    <dgm:pt modelId="{178D9226-85BF-485A-8485-7610BB37D1CB}" type="parTrans" cxnId="{35F349AD-0A2D-4DF6-AC1B-A35639BA3CE9}">
      <dgm:prSet/>
      <dgm:spPr/>
      <dgm:t>
        <a:bodyPr/>
        <a:lstStyle/>
        <a:p>
          <a:endParaRPr lang="es-ES"/>
        </a:p>
      </dgm:t>
    </dgm:pt>
    <dgm:pt modelId="{27B23EE7-090D-414D-BFF0-442D60D5631D}" type="sibTrans" cxnId="{35F349AD-0A2D-4DF6-AC1B-A35639BA3CE9}">
      <dgm:prSet/>
      <dgm:spPr/>
      <dgm:t>
        <a:bodyPr/>
        <a:lstStyle/>
        <a:p>
          <a:endParaRPr lang="es-ES"/>
        </a:p>
      </dgm:t>
    </dgm:pt>
    <dgm:pt modelId="{ED6C5D4C-01B4-8945-8FAE-A66BDDB44C28}">
      <dgm:prSet custT="1"/>
      <dgm:spPr/>
      <dgm:t>
        <a:bodyPr/>
        <a:lstStyle/>
        <a:p>
          <a:pPr algn="l"/>
          <a:r>
            <a:rPr lang="es-MX" sz="2400" b="1" dirty="0"/>
            <a:t>Metodología: </a:t>
          </a:r>
          <a:r>
            <a:rPr lang="es-MX" sz="2000" b="0" dirty="0">
              <a:latin typeface="Calibri" panose="020F0502020204030204" pitchFamily="34" charset="0"/>
              <a:cs typeface="Calibri" panose="020F0502020204030204" pitchFamily="34" charset="0"/>
            </a:rPr>
            <a:t>mejora el diseño estadístico; ampliación de la muestra; </a:t>
          </a:r>
          <a:r>
            <a:rPr lang="es-MX" sz="2000" dirty="0">
              <a:latin typeface="Calibri" panose="020F0502020204030204" pitchFamily="34" charset="0"/>
              <a:cs typeface="Calibri" panose="020F0502020204030204" pitchFamily="34" charset="0"/>
            </a:rPr>
            <a:t>cambia la forma de recolectar información: entrevista a todas las personas integrantes del hogar que pertenezcan a algún grupo discriminado, lo que permite un mayor nivel de desagergación de los datos; discriminación múltiple.</a:t>
          </a:r>
          <a:endParaRPr lang="es-ES" sz="2400" dirty="0">
            <a:latin typeface="Calibri" panose="020F0502020204030204" pitchFamily="34" charset="0"/>
            <a:cs typeface="Calibri" panose="020F0502020204030204" pitchFamily="34" charset="0"/>
          </a:endParaRPr>
        </a:p>
      </dgm:t>
    </dgm:pt>
    <dgm:pt modelId="{34A105D7-6FF7-8C41-A4A0-FA7C1EE947B6}" type="parTrans" cxnId="{4ACA4A3D-A645-C449-8D41-A5D757A728F6}">
      <dgm:prSet/>
      <dgm:spPr/>
      <dgm:t>
        <a:bodyPr/>
        <a:lstStyle/>
        <a:p>
          <a:endParaRPr lang="es-ES"/>
        </a:p>
      </dgm:t>
    </dgm:pt>
    <dgm:pt modelId="{96B92300-132B-264A-9E24-1AB111ABB57F}" type="sibTrans" cxnId="{4ACA4A3D-A645-C449-8D41-A5D757A728F6}">
      <dgm:prSet/>
      <dgm:spPr/>
      <dgm:t>
        <a:bodyPr/>
        <a:lstStyle/>
        <a:p>
          <a:endParaRPr lang="es-ES"/>
        </a:p>
      </dgm:t>
    </dgm:pt>
    <dgm:pt modelId="{130C7528-B59C-6E42-B8B4-EC19C33662CD}">
      <dgm:prSet custT="1"/>
      <dgm:spPr/>
      <dgm:t>
        <a:bodyPr/>
        <a:lstStyle/>
        <a:p>
          <a:pPr algn="l"/>
          <a:r>
            <a:rPr lang="es-MX" sz="2400" b="1" dirty="0">
              <a:latin typeface="+mn-lt"/>
            </a:rPr>
            <a:t>Diseño conceptual: </a:t>
          </a:r>
          <a:r>
            <a:rPr lang="es-ES_tradnl" sz="2000" dirty="0"/>
            <a:t>incorpora elementos centrales de la discriminación como fenómeno estructural, experiencias de discriminación, prácticas discriminatorias, </a:t>
          </a:r>
          <a:r>
            <a:rPr lang="es-ES_tradnl" sz="2000" dirty="0" err="1"/>
            <a:t>interseccionalidad</a:t>
          </a:r>
          <a:r>
            <a:rPr lang="es-MX" sz="2000" b="0" dirty="0">
              <a:latin typeface="+mn-lt"/>
            </a:rPr>
            <a:t>.</a:t>
          </a:r>
          <a:endParaRPr lang="es-MX" sz="2400" b="1" dirty="0">
            <a:latin typeface="+mn-lt"/>
          </a:endParaRPr>
        </a:p>
      </dgm:t>
    </dgm:pt>
    <dgm:pt modelId="{B83FA910-57E5-804B-AB11-CAD4EF280EB7}" type="parTrans" cxnId="{92EAA0E8-2E1B-B346-9761-5BBD7ADBFD43}">
      <dgm:prSet/>
      <dgm:spPr/>
      <dgm:t>
        <a:bodyPr/>
        <a:lstStyle/>
        <a:p>
          <a:endParaRPr lang="es-ES"/>
        </a:p>
      </dgm:t>
    </dgm:pt>
    <dgm:pt modelId="{CD58F8F5-B504-F140-91C7-D7C76DBD2127}" type="sibTrans" cxnId="{92EAA0E8-2E1B-B346-9761-5BBD7ADBFD43}">
      <dgm:prSet/>
      <dgm:spPr/>
      <dgm:t>
        <a:bodyPr/>
        <a:lstStyle/>
        <a:p>
          <a:endParaRPr lang="es-ES"/>
        </a:p>
      </dgm:t>
    </dgm:pt>
    <dgm:pt modelId="{9E24ACE0-7476-3549-B841-DE66438F8283}">
      <dgm:prSet custT="1"/>
      <dgm:spPr/>
      <dgm:t>
        <a:bodyPr/>
        <a:lstStyle/>
        <a:p>
          <a:pPr algn="l"/>
          <a:r>
            <a:rPr lang="es-ES" sz="2400" b="1" dirty="0"/>
            <a:t>Alianza institucional: </a:t>
          </a:r>
          <a:r>
            <a:rPr lang="es-MX" sz="2000" dirty="0"/>
            <a:t>esfuerzo del CONAPRED, CNDH, UNAM, CONACYT, INEGI.</a:t>
          </a:r>
          <a:endParaRPr lang="es-ES" sz="2400" dirty="0"/>
        </a:p>
      </dgm:t>
    </dgm:pt>
    <dgm:pt modelId="{CD8919EA-B44D-7E4B-BF08-0B067CB728D5}" type="parTrans" cxnId="{8CBCA113-F6D5-F646-BAB2-3890F609EB1B}">
      <dgm:prSet/>
      <dgm:spPr/>
      <dgm:t>
        <a:bodyPr/>
        <a:lstStyle/>
        <a:p>
          <a:endParaRPr lang="es-ES"/>
        </a:p>
      </dgm:t>
    </dgm:pt>
    <dgm:pt modelId="{53C9B811-1950-E449-A81C-A11DE8F7F73E}" type="sibTrans" cxnId="{8CBCA113-F6D5-F646-BAB2-3890F609EB1B}">
      <dgm:prSet/>
      <dgm:spPr/>
      <dgm:t>
        <a:bodyPr/>
        <a:lstStyle/>
        <a:p>
          <a:endParaRPr lang="es-ES"/>
        </a:p>
      </dgm:t>
    </dgm:pt>
    <dgm:pt modelId="{76169E2B-A743-4AC2-8362-F7C6DAB8BB61}">
      <dgm:prSet phldrT="[Texto]"/>
      <dgm:spPr>
        <a:solidFill>
          <a:schemeClr val="accent1">
            <a:lumMod val="40000"/>
            <a:lumOff val="60000"/>
          </a:schemeClr>
        </a:solidFill>
      </dgm:spPr>
      <dgm:t>
        <a:bodyPr/>
        <a:lstStyle/>
        <a:p>
          <a:endParaRPr lang="es-MX" dirty="0">
            <a:solidFill>
              <a:schemeClr val="bg1"/>
            </a:solidFill>
          </a:endParaRPr>
        </a:p>
      </dgm:t>
    </dgm:pt>
    <dgm:pt modelId="{570E6DD3-0FCC-4763-9B72-26A207CC7168}" type="sibTrans" cxnId="{CDB18412-A027-4B53-AD14-68B2B903DD1F}">
      <dgm:prSet/>
      <dgm:spPr/>
      <dgm:t>
        <a:bodyPr/>
        <a:lstStyle/>
        <a:p>
          <a:endParaRPr lang="es-MX">
            <a:solidFill>
              <a:schemeClr val="bg1"/>
            </a:solidFill>
          </a:endParaRPr>
        </a:p>
      </dgm:t>
    </dgm:pt>
    <dgm:pt modelId="{E704B99B-7B3B-4AC8-8C1E-E019DF3DFFEE}" type="parTrans" cxnId="{CDB18412-A027-4B53-AD14-68B2B903DD1F}">
      <dgm:prSet/>
      <dgm:spPr/>
      <dgm:t>
        <a:bodyPr/>
        <a:lstStyle/>
        <a:p>
          <a:endParaRPr lang="es-MX">
            <a:solidFill>
              <a:schemeClr val="bg1"/>
            </a:solidFill>
          </a:endParaRPr>
        </a:p>
      </dgm:t>
    </dgm:pt>
    <dgm:pt modelId="{F53EEE37-343A-EF45-B30E-3C095573EFD8}">
      <dgm:prSet custT="1"/>
      <dgm:spPr/>
      <dgm:t>
        <a:bodyPr/>
        <a:lstStyle/>
        <a:p>
          <a:pPr algn="l"/>
          <a:endParaRPr lang="es-MX" sz="2400" b="1" dirty="0">
            <a:latin typeface="+mn-lt"/>
          </a:endParaRPr>
        </a:p>
      </dgm:t>
    </dgm:pt>
    <dgm:pt modelId="{0EA5C44A-53A1-544D-8DBA-DE7442D38B16}" type="parTrans" cxnId="{69C2EC9D-ECC3-894C-811D-D01500DE3259}">
      <dgm:prSet/>
      <dgm:spPr/>
      <dgm:t>
        <a:bodyPr/>
        <a:lstStyle/>
        <a:p>
          <a:endParaRPr lang="es-ES"/>
        </a:p>
      </dgm:t>
    </dgm:pt>
    <dgm:pt modelId="{6B640D7F-9C40-B640-9402-C9D9ABAF0DC7}" type="sibTrans" cxnId="{69C2EC9D-ECC3-894C-811D-D01500DE3259}">
      <dgm:prSet/>
      <dgm:spPr/>
      <dgm:t>
        <a:bodyPr/>
        <a:lstStyle/>
        <a:p>
          <a:endParaRPr lang="es-ES"/>
        </a:p>
      </dgm:t>
    </dgm:pt>
    <dgm:pt modelId="{0204431A-6259-7240-8034-0876604F5461}">
      <dgm:prSet custT="1"/>
      <dgm:spPr/>
      <dgm:t>
        <a:bodyPr/>
        <a:lstStyle/>
        <a:p>
          <a:pPr algn="l"/>
          <a:endParaRPr lang="es-ES" sz="2400" dirty="0">
            <a:latin typeface="Calibri" panose="020F0502020204030204" pitchFamily="34" charset="0"/>
            <a:cs typeface="Calibri" panose="020F0502020204030204" pitchFamily="34" charset="0"/>
          </a:endParaRPr>
        </a:p>
      </dgm:t>
    </dgm:pt>
    <dgm:pt modelId="{0D0CFC01-B6B2-2F49-86F2-22401482E642}" type="parTrans" cxnId="{64126DC0-4F36-F349-A1FC-AD464BD0BE70}">
      <dgm:prSet/>
      <dgm:spPr/>
      <dgm:t>
        <a:bodyPr/>
        <a:lstStyle/>
        <a:p>
          <a:endParaRPr lang="es-ES"/>
        </a:p>
      </dgm:t>
    </dgm:pt>
    <dgm:pt modelId="{A5A14E75-EA3F-A74C-AE83-3431BB5D51F8}" type="sibTrans" cxnId="{64126DC0-4F36-F349-A1FC-AD464BD0BE70}">
      <dgm:prSet/>
      <dgm:spPr/>
      <dgm:t>
        <a:bodyPr/>
        <a:lstStyle/>
        <a:p>
          <a:endParaRPr lang="es-ES"/>
        </a:p>
      </dgm:t>
    </dgm:pt>
    <dgm:pt modelId="{2CA5753E-C9AB-F241-B26A-2797D5F47C17}">
      <dgm:prSet custT="1"/>
      <dgm:spPr/>
      <dgm:t>
        <a:bodyPr/>
        <a:lstStyle/>
        <a:p>
          <a:pPr algn="l"/>
          <a:endParaRPr lang="es-ES" sz="2400" dirty="0"/>
        </a:p>
      </dgm:t>
    </dgm:pt>
    <dgm:pt modelId="{5C8720DA-110F-714B-8FD5-4BC3E7F2C319}" type="parTrans" cxnId="{A70F3FEA-638B-604F-8AB4-81159BDF3930}">
      <dgm:prSet/>
      <dgm:spPr/>
      <dgm:t>
        <a:bodyPr/>
        <a:lstStyle/>
        <a:p>
          <a:endParaRPr lang="es-ES"/>
        </a:p>
      </dgm:t>
    </dgm:pt>
    <dgm:pt modelId="{DF59818E-4474-3344-88D1-DFD1DE253511}" type="sibTrans" cxnId="{A70F3FEA-638B-604F-8AB4-81159BDF3930}">
      <dgm:prSet/>
      <dgm:spPr/>
      <dgm:t>
        <a:bodyPr/>
        <a:lstStyle/>
        <a:p>
          <a:endParaRPr lang="es-ES"/>
        </a:p>
      </dgm:t>
    </dgm:pt>
    <dgm:pt modelId="{E3E76B78-034E-468D-A40D-8092D5260734}" type="pres">
      <dgm:prSet presAssocID="{25529297-6161-4F3D-AEDF-DC434AC04FDB}" presName="linearFlow" presStyleCnt="0">
        <dgm:presLayoutVars>
          <dgm:dir/>
          <dgm:animLvl val="lvl"/>
          <dgm:resizeHandles val="exact"/>
        </dgm:presLayoutVars>
      </dgm:prSet>
      <dgm:spPr/>
    </dgm:pt>
    <dgm:pt modelId="{019EAAA8-2D80-4255-8985-35A38618DBB8}" type="pres">
      <dgm:prSet presAssocID="{81A2BC33-F560-48DA-A3FF-5403289DB1CE}" presName="composite" presStyleCnt="0"/>
      <dgm:spPr/>
    </dgm:pt>
    <dgm:pt modelId="{A9E79C7C-DF10-4980-994C-D4DC4F8D2E8E}" type="pres">
      <dgm:prSet presAssocID="{81A2BC33-F560-48DA-A3FF-5403289DB1CE}" presName="parentText" presStyleLbl="alignNode1" presStyleIdx="0" presStyleCnt="4" custLinFactNeighborX="-8802" custLinFactNeighborY="-2570">
        <dgm:presLayoutVars>
          <dgm:chMax val="1"/>
          <dgm:bulletEnabled val="1"/>
        </dgm:presLayoutVars>
      </dgm:prSet>
      <dgm:spPr/>
    </dgm:pt>
    <dgm:pt modelId="{3900434A-6607-4614-941F-99CB014C861B}" type="pres">
      <dgm:prSet presAssocID="{81A2BC33-F560-48DA-A3FF-5403289DB1CE}" presName="descendantText" presStyleLbl="alignAcc1" presStyleIdx="0" presStyleCnt="4" custScaleY="93021" custLinFactNeighborX="-10" custLinFactNeighborY="1212">
        <dgm:presLayoutVars>
          <dgm:bulletEnabled val="1"/>
        </dgm:presLayoutVars>
      </dgm:prSet>
      <dgm:spPr/>
    </dgm:pt>
    <dgm:pt modelId="{626D6C72-24BE-41C1-838A-D1D03E6FB44A}" type="pres">
      <dgm:prSet presAssocID="{887A68D7-20E4-47D9-973D-9275CAAE154D}" presName="sp" presStyleCnt="0"/>
      <dgm:spPr/>
    </dgm:pt>
    <dgm:pt modelId="{9C43A8D2-4B44-4D03-8977-F794CE8FF341}" type="pres">
      <dgm:prSet presAssocID="{7E1E47EE-06EE-4A90-B4F2-D8CC94215C3C}" presName="composite" presStyleCnt="0"/>
      <dgm:spPr/>
    </dgm:pt>
    <dgm:pt modelId="{C19289F3-1C5B-4B71-BA62-F05A04BA68F8}" type="pres">
      <dgm:prSet presAssocID="{7E1E47EE-06EE-4A90-B4F2-D8CC94215C3C}" presName="parentText" presStyleLbl="alignNode1" presStyleIdx="1" presStyleCnt="4" custLinFactNeighborY="6815">
        <dgm:presLayoutVars>
          <dgm:chMax val="1"/>
          <dgm:bulletEnabled val="1"/>
        </dgm:presLayoutVars>
      </dgm:prSet>
      <dgm:spPr/>
    </dgm:pt>
    <dgm:pt modelId="{E5CA908A-5ED6-49FE-A814-4C46485CDED9}" type="pres">
      <dgm:prSet presAssocID="{7E1E47EE-06EE-4A90-B4F2-D8CC94215C3C}" presName="descendantText" presStyleLbl="alignAcc1" presStyleIdx="1" presStyleCnt="4" custScaleY="131912" custLinFactNeighborX="-35" custLinFactNeighborY="10189">
        <dgm:presLayoutVars>
          <dgm:bulletEnabled val="1"/>
        </dgm:presLayoutVars>
      </dgm:prSet>
      <dgm:spPr/>
    </dgm:pt>
    <dgm:pt modelId="{C08F5391-DD02-4871-ADF9-3A8817D813DF}" type="pres">
      <dgm:prSet presAssocID="{FA31B9A5-27EC-4327-9B5A-BAF6D3092367}" presName="sp" presStyleCnt="0"/>
      <dgm:spPr/>
    </dgm:pt>
    <dgm:pt modelId="{11E2F975-4B7A-44AA-99F1-210BB0CD50F5}" type="pres">
      <dgm:prSet presAssocID="{C5E430D6-8BC4-4DA9-A6D4-2D3100962FD9}" presName="composite" presStyleCnt="0"/>
      <dgm:spPr/>
    </dgm:pt>
    <dgm:pt modelId="{A391C6A3-CE10-444E-A85F-46DADCC6C11F}" type="pres">
      <dgm:prSet presAssocID="{C5E430D6-8BC4-4DA9-A6D4-2D3100962FD9}" presName="parentText" presStyleLbl="alignNode1" presStyleIdx="2" presStyleCnt="4" custLinFactNeighborX="-1044" custLinFactNeighborY="-9529">
        <dgm:presLayoutVars>
          <dgm:chMax val="1"/>
          <dgm:bulletEnabled val="1"/>
        </dgm:presLayoutVars>
      </dgm:prSet>
      <dgm:spPr/>
    </dgm:pt>
    <dgm:pt modelId="{45A518C6-E495-4AF5-93AB-7354B09D630A}" type="pres">
      <dgm:prSet presAssocID="{C5E430D6-8BC4-4DA9-A6D4-2D3100962FD9}" presName="descendantText" presStyleLbl="alignAcc1" presStyleIdx="2" presStyleCnt="4" custScaleY="141054" custLinFactY="44130" custLinFactNeighborX="432" custLinFactNeighborY="100000">
        <dgm:presLayoutVars>
          <dgm:bulletEnabled val="1"/>
        </dgm:presLayoutVars>
      </dgm:prSet>
      <dgm:spPr/>
    </dgm:pt>
    <dgm:pt modelId="{4BCF6AFB-173F-4FFE-9751-FD517D18CF85}" type="pres">
      <dgm:prSet presAssocID="{50880C65-E6E9-486E-9554-F399A204F316}" presName="sp" presStyleCnt="0"/>
      <dgm:spPr/>
    </dgm:pt>
    <dgm:pt modelId="{F980544C-7FE1-4DDD-851F-E72E52650C0B}" type="pres">
      <dgm:prSet presAssocID="{76169E2B-A743-4AC2-8362-F7C6DAB8BB61}" presName="composite" presStyleCnt="0"/>
      <dgm:spPr/>
    </dgm:pt>
    <dgm:pt modelId="{CA8BC467-D3DC-4E97-8761-DC561F485E84}" type="pres">
      <dgm:prSet presAssocID="{76169E2B-A743-4AC2-8362-F7C6DAB8BB61}" presName="parentText" presStyleLbl="alignNode1" presStyleIdx="3" presStyleCnt="4" custLinFactNeighborX="-1044" custLinFactNeighborY="-9500">
        <dgm:presLayoutVars>
          <dgm:chMax val="1"/>
          <dgm:bulletEnabled val="1"/>
        </dgm:presLayoutVars>
      </dgm:prSet>
      <dgm:spPr/>
    </dgm:pt>
    <dgm:pt modelId="{DBA3F6C6-E399-4231-BC50-DF8F8E4E254D}" type="pres">
      <dgm:prSet presAssocID="{76169E2B-A743-4AC2-8362-F7C6DAB8BB61}" presName="descendantText" presStyleLbl="alignAcc1" presStyleIdx="3" presStyleCnt="4" custLinFactY="-52283" custLinFactNeighborX="0" custLinFactNeighborY="-100000">
        <dgm:presLayoutVars>
          <dgm:bulletEnabled val="1"/>
        </dgm:presLayoutVars>
      </dgm:prSet>
      <dgm:spPr/>
    </dgm:pt>
  </dgm:ptLst>
  <dgm:cxnLst>
    <dgm:cxn modelId="{055B9A0D-515C-9B40-A0A5-82CEE4CBC6DF}" type="presOf" srcId="{9E24ACE0-7476-3549-B841-DE66438F8283}" destId="{3900434A-6607-4614-941F-99CB014C861B}" srcOrd="0" destOrd="1" presId="urn:microsoft.com/office/officeart/2005/8/layout/chevron2"/>
    <dgm:cxn modelId="{CDB18412-A027-4B53-AD14-68B2B903DD1F}" srcId="{25529297-6161-4F3D-AEDF-DC434AC04FDB}" destId="{76169E2B-A743-4AC2-8362-F7C6DAB8BB61}" srcOrd="3" destOrd="0" parTransId="{E704B99B-7B3B-4AC8-8C1E-E019DF3DFFEE}" sibTransId="{570E6DD3-0FCC-4763-9B72-26A207CC7168}"/>
    <dgm:cxn modelId="{8CBCA113-F6D5-F646-BAB2-3890F609EB1B}" srcId="{81A2BC33-F560-48DA-A3FF-5403289DB1CE}" destId="{9E24ACE0-7476-3549-B841-DE66438F8283}" srcOrd="1" destOrd="0" parTransId="{CD8919EA-B44D-7E4B-BF08-0B067CB728D5}" sibTransId="{53C9B811-1950-E449-A81C-A11DE8F7F73E}"/>
    <dgm:cxn modelId="{D5913B14-C0E9-465E-A5F0-6819C1FE21BC}" srcId="{25529297-6161-4F3D-AEDF-DC434AC04FDB}" destId="{C5E430D6-8BC4-4DA9-A6D4-2D3100962FD9}" srcOrd="2" destOrd="0" parTransId="{ED0EBC3B-6206-4F9E-BB38-781D32525223}" sibTransId="{50880C65-E6E9-486E-9554-F399A204F316}"/>
    <dgm:cxn modelId="{BBD0B123-F7D1-9944-BE6C-13E395312F18}" type="presOf" srcId="{7E1E47EE-06EE-4A90-B4F2-D8CC94215C3C}" destId="{C19289F3-1C5B-4B71-BA62-F05A04BA68F8}" srcOrd="0" destOrd="0" presId="urn:microsoft.com/office/officeart/2005/8/layout/chevron2"/>
    <dgm:cxn modelId="{50709A28-5790-6846-AB0D-366B08EE534F}" type="presOf" srcId="{25529297-6161-4F3D-AEDF-DC434AC04FDB}" destId="{E3E76B78-034E-468D-A40D-8092D5260734}" srcOrd="0" destOrd="0" presId="urn:microsoft.com/office/officeart/2005/8/layout/chevron2"/>
    <dgm:cxn modelId="{EA72CC31-9C4C-42DE-A058-B208C3408B4D}" srcId="{76169E2B-A743-4AC2-8362-F7C6DAB8BB61}" destId="{A31F76E3-421F-4577-99F9-999E77060290}" srcOrd="0" destOrd="0" parTransId="{05A82634-A84F-45EA-BB2C-BFC2C5C8FA51}" sibTransId="{A6995346-299C-49DF-A58C-71DDBAA36616}"/>
    <dgm:cxn modelId="{0326A93C-41AE-9D47-9496-3CA4ABCA88F7}" type="presOf" srcId="{ED6C5D4C-01B4-8945-8FAE-A66BDDB44C28}" destId="{45A518C6-E495-4AF5-93AB-7354B09D630A}" srcOrd="0" destOrd="1" presId="urn:microsoft.com/office/officeart/2005/8/layout/chevron2"/>
    <dgm:cxn modelId="{4ACA4A3D-A645-C449-8D41-A5D757A728F6}" srcId="{C5E430D6-8BC4-4DA9-A6D4-2D3100962FD9}" destId="{ED6C5D4C-01B4-8945-8FAE-A66BDDB44C28}" srcOrd="1" destOrd="0" parTransId="{34A105D7-6FF7-8C41-A4A0-FA7C1EE947B6}" sibTransId="{96B92300-132B-264A-9E24-1AB111ABB57F}"/>
    <dgm:cxn modelId="{2B8F8D41-9F9E-2F48-A661-4B38A1AB85AD}" type="presOf" srcId="{3EA3DA9F-A037-4030-AE1A-9C700B6502A8}" destId="{3900434A-6607-4614-941F-99CB014C861B}" srcOrd="0" destOrd="0" presId="urn:microsoft.com/office/officeart/2005/8/layout/chevron2"/>
    <dgm:cxn modelId="{3E15A24D-3D57-014D-B05E-42599FF5310D}" type="presOf" srcId="{B83D5A09-69BA-4AC3-8254-35B7A5823183}" destId="{45A518C6-E495-4AF5-93AB-7354B09D630A}" srcOrd="0" destOrd="0" presId="urn:microsoft.com/office/officeart/2005/8/layout/chevron2"/>
    <dgm:cxn modelId="{A8DC385F-8FE1-884F-BAE7-BED2143E57A7}" type="presOf" srcId="{0204431A-6259-7240-8034-0876604F5461}" destId="{45A518C6-E495-4AF5-93AB-7354B09D630A}" srcOrd="0" destOrd="2" presId="urn:microsoft.com/office/officeart/2005/8/layout/chevron2"/>
    <dgm:cxn modelId="{48F4DD61-6A03-6243-AA71-E13384EC85AA}" type="presOf" srcId="{130C7528-B59C-6E42-B8B4-EC19C33662CD}" destId="{E5CA908A-5ED6-49FE-A814-4C46485CDED9}" srcOrd="0" destOrd="1" presId="urn:microsoft.com/office/officeart/2005/8/layout/chevron2"/>
    <dgm:cxn modelId="{58A44D6B-D7DD-6949-BB07-04BE18C76F4D}" type="presOf" srcId="{76169E2B-A743-4AC2-8362-F7C6DAB8BB61}" destId="{CA8BC467-D3DC-4E97-8761-DC561F485E84}" srcOrd="0" destOrd="0" presId="urn:microsoft.com/office/officeart/2005/8/layout/chevron2"/>
    <dgm:cxn modelId="{A5C0606E-66EA-6441-9383-1AEF370E082A}" type="presOf" srcId="{81A2BC33-F560-48DA-A3FF-5403289DB1CE}" destId="{A9E79C7C-DF10-4980-994C-D4DC4F8D2E8E}" srcOrd="0" destOrd="0" presId="urn:microsoft.com/office/officeart/2005/8/layout/chevron2"/>
    <dgm:cxn modelId="{C85FE575-DA18-446D-A346-7E4092EE409B}" srcId="{7E1E47EE-06EE-4A90-B4F2-D8CC94215C3C}" destId="{7EA31181-6C4C-4644-A02E-FB9BD5C568AB}" srcOrd="0" destOrd="0" parTransId="{51DA70B8-288E-4644-9F1C-9053950202F0}" sibTransId="{EDAB95B1-46F0-482D-8FAB-6E19D9091E63}"/>
    <dgm:cxn modelId="{D15DBE78-E149-4A09-A460-14BCAEF60588}" srcId="{25529297-6161-4F3D-AEDF-DC434AC04FDB}" destId="{81A2BC33-F560-48DA-A3FF-5403289DB1CE}" srcOrd="0" destOrd="0" parTransId="{233FE61B-E5EF-45DA-BC39-2DC882A4B960}" sibTransId="{887A68D7-20E4-47D9-973D-9275CAAE154D}"/>
    <dgm:cxn modelId="{F337D88C-5832-E84F-A091-73A616721E78}" type="presOf" srcId="{A31F76E3-421F-4577-99F9-999E77060290}" destId="{DBA3F6C6-E399-4231-BC50-DF8F8E4E254D}" srcOrd="0" destOrd="0" presId="urn:microsoft.com/office/officeart/2005/8/layout/chevron2"/>
    <dgm:cxn modelId="{54D5C195-02CA-A743-B53E-A28551CDDB5D}" type="presOf" srcId="{F53EEE37-343A-EF45-B30E-3C095573EFD8}" destId="{E5CA908A-5ED6-49FE-A814-4C46485CDED9}" srcOrd="0" destOrd="2" presId="urn:microsoft.com/office/officeart/2005/8/layout/chevron2"/>
    <dgm:cxn modelId="{69C2EC9D-ECC3-894C-811D-D01500DE3259}" srcId="{7E1E47EE-06EE-4A90-B4F2-D8CC94215C3C}" destId="{F53EEE37-343A-EF45-B30E-3C095573EFD8}" srcOrd="2" destOrd="0" parTransId="{0EA5C44A-53A1-544D-8DBA-DE7442D38B16}" sibTransId="{6B640D7F-9C40-B640-9402-C9D9ABAF0DC7}"/>
    <dgm:cxn modelId="{4CBA1AA8-81B4-A745-B146-34AFBFC6B2C9}" type="presOf" srcId="{7EA31181-6C4C-4644-A02E-FB9BD5C568AB}" destId="{E5CA908A-5ED6-49FE-A814-4C46485CDED9}" srcOrd="0" destOrd="0" presId="urn:microsoft.com/office/officeart/2005/8/layout/chevron2"/>
    <dgm:cxn modelId="{35F349AD-0A2D-4DF6-AC1B-A35639BA3CE9}" srcId="{C5E430D6-8BC4-4DA9-A6D4-2D3100962FD9}" destId="{B83D5A09-69BA-4AC3-8254-35B7A5823183}" srcOrd="0" destOrd="0" parTransId="{178D9226-85BF-485A-8485-7610BB37D1CB}" sibTransId="{27B23EE7-090D-414D-BFF0-442D60D5631D}"/>
    <dgm:cxn modelId="{64126DC0-4F36-F349-A1FC-AD464BD0BE70}" srcId="{C5E430D6-8BC4-4DA9-A6D4-2D3100962FD9}" destId="{0204431A-6259-7240-8034-0876604F5461}" srcOrd="2" destOrd="0" parTransId="{0D0CFC01-B6B2-2F49-86F2-22401482E642}" sibTransId="{A5A14E75-EA3F-A74C-AE83-3431BB5D51F8}"/>
    <dgm:cxn modelId="{92EAA0E8-2E1B-B346-9761-5BBD7ADBFD43}" srcId="{7E1E47EE-06EE-4A90-B4F2-D8CC94215C3C}" destId="{130C7528-B59C-6E42-B8B4-EC19C33662CD}" srcOrd="1" destOrd="0" parTransId="{B83FA910-57E5-804B-AB11-CAD4EF280EB7}" sibTransId="{CD58F8F5-B504-F140-91C7-D7C76DBD2127}"/>
    <dgm:cxn modelId="{A70F3FEA-638B-604F-8AB4-81159BDF3930}" srcId="{81A2BC33-F560-48DA-A3FF-5403289DB1CE}" destId="{2CA5753E-C9AB-F241-B26A-2797D5F47C17}" srcOrd="2" destOrd="0" parTransId="{5C8720DA-110F-714B-8FD5-4BC3E7F2C319}" sibTransId="{DF59818E-4474-3344-88D1-DFD1DE253511}"/>
    <dgm:cxn modelId="{196DA8FA-0130-4E7A-AF95-74E7A0BA8518}" srcId="{81A2BC33-F560-48DA-A3FF-5403289DB1CE}" destId="{3EA3DA9F-A037-4030-AE1A-9C700B6502A8}" srcOrd="0" destOrd="0" parTransId="{796F772F-78EC-4590-A03B-07337729E6A6}" sibTransId="{0CA91EE4-CE05-46FC-8D05-53FD5A001C55}"/>
    <dgm:cxn modelId="{FFD64DFB-CCB2-764C-B59F-F38C388DB508}" type="presOf" srcId="{2CA5753E-C9AB-F241-B26A-2797D5F47C17}" destId="{3900434A-6607-4614-941F-99CB014C861B}" srcOrd="0" destOrd="2" presId="urn:microsoft.com/office/officeart/2005/8/layout/chevron2"/>
    <dgm:cxn modelId="{83E4AEFB-9596-8A42-BD50-4BF43794FF3F}" type="presOf" srcId="{C5E430D6-8BC4-4DA9-A6D4-2D3100962FD9}" destId="{A391C6A3-CE10-444E-A85F-46DADCC6C11F}" srcOrd="0" destOrd="0" presId="urn:microsoft.com/office/officeart/2005/8/layout/chevron2"/>
    <dgm:cxn modelId="{2C6B01FE-7A83-4888-846B-D37F41673BF3}" srcId="{25529297-6161-4F3D-AEDF-DC434AC04FDB}" destId="{7E1E47EE-06EE-4A90-B4F2-D8CC94215C3C}" srcOrd="1" destOrd="0" parTransId="{0240F22E-EA3B-44FF-B6F1-16B049871AB7}" sibTransId="{FA31B9A5-27EC-4327-9B5A-BAF6D3092367}"/>
    <dgm:cxn modelId="{C192C612-7783-4A42-873C-58CDBB6FBA8C}" type="presParOf" srcId="{E3E76B78-034E-468D-A40D-8092D5260734}" destId="{019EAAA8-2D80-4255-8985-35A38618DBB8}" srcOrd="0" destOrd="0" presId="urn:microsoft.com/office/officeart/2005/8/layout/chevron2"/>
    <dgm:cxn modelId="{DA103C98-66D6-154D-A6C0-9A1F108EDBE4}" type="presParOf" srcId="{019EAAA8-2D80-4255-8985-35A38618DBB8}" destId="{A9E79C7C-DF10-4980-994C-D4DC4F8D2E8E}" srcOrd="0" destOrd="0" presId="urn:microsoft.com/office/officeart/2005/8/layout/chevron2"/>
    <dgm:cxn modelId="{52DC61D6-8D2A-F740-A31A-363026655C8C}" type="presParOf" srcId="{019EAAA8-2D80-4255-8985-35A38618DBB8}" destId="{3900434A-6607-4614-941F-99CB014C861B}" srcOrd="1" destOrd="0" presId="urn:microsoft.com/office/officeart/2005/8/layout/chevron2"/>
    <dgm:cxn modelId="{FBD78D16-4CB3-ED49-B6C5-FDC71B992F09}" type="presParOf" srcId="{E3E76B78-034E-468D-A40D-8092D5260734}" destId="{626D6C72-24BE-41C1-838A-D1D03E6FB44A}" srcOrd="1" destOrd="0" presId="urn:microsoft.com/office/officeart/2005/8/layout/chevron2"/>
    <dgm:cxn modelId="{76D9F49F-CF1E-7944-81B8-191E1B919568}" type="presParOf" srcId="{E3E76B78-034E-468D-A40D-8092D5260734}" destId="{9C43A8D2-4B44-4D03-8977-F794CE8FF341}" srcOrd="2" destOrd="0" presId="urn:microsoft.com/office/officeart/2005/8/layout/chevron2"/>
    <dgm:cxn modelId="{83A7E00A-B279-074B-82A8-4AA5FCF1EE18}" type="presParOf" srcId="{9C43A8D2-4B44-4D03-8977-F794CE8FF341}" destId="{C19289F3-1C5B-4B71-BA62-F05A04BA68F8}" srcOrd="0" destOrd="0" presId="urn:microsoft.com/office/officeart/2005/8/layout/chevron2"/>
    <dgm:cxn modelId="{B2CEA406-A25D-5B40-AD2D-6BD518B3CED6}" type="presParOf" srcId="{9C43A8D2-4B44-4D03-8977-F794CE8FF341}" destId="{E5CA908A-5ED6-49FE-A814-4C46485CDED9}" srcOrd="1" destOrd="0" presId="urn:microsoft.com/office/officeart/2005/8/layout/chevron2"/>
    <dgm:cxn modelId="{1635A8DE-C811-6748-A76A-83D96262AD00}" type="presParOf" srcId="{E3E76B78-034E-468D-A40D-8092D5260734}" destId="{C08F5391-DD02-4871-ADF9-3A8817D813DF}" srcOrd="3" destOrd="0" presId="urn:microsoft.com/office/officeart/2005/8/layout/chevron2"/>
    <dgm:cxn modelId="{1C6C808D-1039-CF4D-BDAF-8404DE005D8E}" type="presParOf" srcId="{E3E76B78-034E-468D-A40D-8092D5260734}" destId="{11E2F975-4B7A-44AA-99F1-210BB0CD50F5}" srcOrd="4" destOrd="0" presId="urn:microsoft.com/office/officeart/2005/8/layout/chevron2"/>
    <dgm:cxn modelId="{27E678D2-7770-9649-8E93-3CB78B1F4909}" type="presParOf" srcId="{11E2F975-4B7A-44AA-99F1-210BB0CD50F5}" destId="{A391C6A3-CE10-444E-A85F-46DADCC6C11F}" srcOrd="0" destOrd="0" presId="urn:microsoft.com/office/officeart/2005/8/layout/chevron2"/>
    <dgm:cxn modelId="{7863A21F-5AE1-B449-B76F-D974DE5149A5}" type="presParOf" srcId="{11E2F975-4B7A-44AA-99F1-210BB0CD50F5}" destId="{45A518C6-E495-4AF5-93AB-7354B09D630A}" srcOrd="1" destOrd="0" presId="urn:microsoft.com/office/officeart/2005/8/layout/chevron2"/>
    <dgm:cxn modelId="{5B0D0983-2AB7-B34B-8FA0-D721DD274DC1}" type="presParOf" srcId="{E3E76B78-034E-468D-A40D-8092D5260734}" destId="{4BCF6AFB-173F-4FFE-9751-FD517D18CF85}" srcOrd="5" destOrd="0" presId="urn:microsoft.com/office/officeart/2005/8/layout/chevron2"/>
    <dgm:cxn modelId="{D1C785D5-DAD0-774B-ABA2-DEB4D9751380}" type="presParOf" srcId="{E3E76B78-034E-468D-A40D-8092D5260734}" destId="{F980544C-7FE1-4DDD-851F-E72E52650C0B}" srcOrd="6" destOrd="0" presId="urn:microsoft.com/office/officeart/2005/8/layout/chevron2"/>
    <dgm:cxn modelId="{BFC919CC-2621-1F4B-800D-77F7B2F49B7B}" type="presParOf" srcId="{F980544C-7FE1-4DDD-851F-E72E52650C0B}" destId="{CA8BC467-D3DC-4E97-8761-DC561F485E84}" srcOrd="0" destOrd="0" presId="urn:microsoft.com/office/officeart/2005/8/layout/chevron2"/>
    <dgm:cxn modelId="{408756A0-C3A3-6540-9AC4-90DCDFF83EA5}" type="presParOf" srcId="{F980544C-7FE1-4DDD-851F-E72E52650C0B}" destId="{DBA3F6C6-E399-4231-BC50-DF8F8E4E254D}" srcOrd="1" destOrd="0" presId="urn:microsoft.com/office/officeart/2005/8/layout/chevron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CF038B-7271-4A91-8DF6-AA628E4DAAF4}" type="doc">
      <dgm:prSet loTypeId="urn:microsoft.com/office/officeart/2005/8/layout/vList2" loCatId="list" qsTypeId="urn:microsoft.com/office/officeart/2005/8/quickstyle/3d3" qsCatId="3D" csTypeId="urn:microsoft.com/office/officeart/2005/8/colors/colorful5" csCatId="colorful" phldr="1"/>
      <dgm:spPr/>
      <dgm:t>
        <a:bodyPr/>
        <a:lstStyle/>
        <a:p>
          <a:endParaRPr lang="es-ES"/>
        </a:p>
      </dgm:t>
    </dgm:pt>
    <dgm:pt modelId="{04CE3EFC-9ADB-4197-BE9B-CA4C6A9F3CA3}">
      <dgm:prSet phldrT="[Texto]" custT="1"/>
      <dgm:spPr>
        <a:noFill/>
        <a:ln>
          <a:solidFill>
            <a:srgbClr val="41A3CF"/>
          </a:solidFill>
        </a:ln>
      </dgm:spPr>
      <dgm:t>
        <a:bodyPr/>
        <a:lstStyle/>
        <a:p>
          <a:r>
            <a:rPr lang="es-MX" sz="1600" b="1" dirty="0">
              <a:solidFill>
                <a:schemeClr val="tx1"/>
              </a:solidFill>
            </a:rPr>
            <a:t>Módulo 1. </a:t>
          </a:r>
          <a:r>
            <a:rPr lang="es-MX" sz="2000" b="1" dirty="0">
              <a:solidFill>
                <a:schemeClr val="tx1"/>
              </a:solidFill>
            </a:rPr>
            <a:t>Personas indígenas</a:t>
          </a:r>
          <a:endParaRPr lang="es-ES" sz="2000" b="1" dirty="0">
            <a:solidFill>
              <a:schemeClr val="tx1"/>
            </a:solidFill>
          </a:endParaRPr>
        </a:p>
      </dgm:t>
    </dgm:pt>
    <dgm:pt modelId="{84257798-38A8-4086-AF32-5EB5D0641912}" type="parTrans" cxnId="{C40006D6-8FB6-4761-824D-7FEC2A99E350}">
      <dgm:prSet/>
      <dgm:spPr/>
      <dgm:t>
        <a:bodyPr/>
        <a:lstStyle/>
        <a:p>
          <a:endParaRPr lang="es-ES" sz="1600"/>
        </a:p>
      </dgm:t>
    </dgm:pt>
    <dgm:pt modelId="{8B6BBA08-6F67-4422-AE79-DA33A54E14C4}" type="sibTrans" cxnId="{C40006D6-8FB6-4761-824D-7FEC2A99E350}">
      <dgm:prSet/>
      <dgm:spPr/>
      <dgm:t>
        <a:bodyPr/>
        <a:lstStyle/>
        <a:p>
          <a:endParaRPr lang="es-ES" sz="1600"/>
        </a:p>
      </dgm:t>
    </dgm:pt>
    <dgm:pt modelId="{C7AE2B7C-9204-4E8F-879B-A5B4D9F73E05}">
      <dgm:prSet custT="1"/>
      <dgm:spPr>
        <a:noFill/>
        <a:ln>
          <a:solidFill>
            <a:srgbClr val="41A3CF"/>
          </a:solidFill>
        </a:ln>
      </dgm:spPr>
      <dgm:t>
        <a:bodyPr/>
        <a:lstStyle/>
        <a:p>
          <a:r>
            <a:rPr lang="es-MX" sz="1600" b="1" dirty="0">
              <a:solidFill>
                <a:schemeClr val="tx1"/>
              </a:solidFill>
            </a:rPr>
            <a:t>Módulo 2. </a:t>
          </a:r>
          <a:r>
            <a:rPr lang="es-MX" sz="2000" b="1" dirty="0">
              <a:solidFill>
                <a:schemeClr val="tx1"/>
              </a:solidFill>
            </a:rPr>
            <a:t>Personas con discapacidad</a:t>
          </a:r>
        </a:p>
      </dgm:t>
    </dgm:pt>
    <dgm:pt modelId="{956DA8C6-7FF5-4C84-8624-DE76D412DA69}" type="parTrans" cxnId="{A4CABD74-7F4A-407F-86D2-13A79FC6E33C}">
      <dgm:prSet/>
      <dgm:spPr/>
      <dgm:t>
        <a:bodyPr/>
        <a:lstStyle/>
        <a:p>
          <a:endParaRPr lang="es-ES" sz="1600"/>
        </a:p>
      </dgm:t>
    </dgm:pt>
    <dgm:pt modelId="{557AFC36-3009-4AF8-98CC-885D8AC2D37F}" type="sibTrans" cxnId="{A4CABD74-7F4A-407F-86D2-13A79FC6E33C}">
      <dgm:prSet/>
      <dgm:spPr/>
      <dgm:t>
        <a:bodyPr/>
        <a:lstStyle/>
        <a:p>
          <a:endParaRPr lang="es-ES" sz="1600"/>
        </a:p>
      </dgm:t>
    </dgm:pt>
    <dgm:pt modelId="{16CFBC92-0F7F-4EAA-9A3C-D97032F58BD0}">
      <dgm:prSet custT="1"/>
      <dgm:spPr>
        <a:noFill/>
        <a:ln>
          <a:solidFill>
            <a:srgbClr val="41A3CF"/>
          </a:solidFill>
        </a:ln>
      </dgm:spPr>
      <dgm:t>
        <a:bodyPr/>
        <a:lstStyle/>
        <a:p>
          <a:r>
            <a:rPr lang="es-MX" sz="1600" b="1" kern="1200" dirty="0">
              <a:solidFill>
                <a:schemeClr val="tx1"/>
              </a:solidFill>
            </a:rPr>
            <a:t>Módulo 3. </a:t>
          </a:r>
          <a:r>
            <a:rPr lang="es-MX" sz="2000" b="1" kern="1200" dirty="0">
              <a:solidFill>
                <a:schemeClr val="tx1"/>
              </a:solidFill>
              <a:latin typeface="Calibri"/>
              <a:ea typeface="+mn-ea"/>
              <a:cs typeface="+mn-cs"/>
            </a:rPr>
            <a:t>Personas de la</a:t>
          </a:r>
          <a:r>
            <a:rPr lang="es-MX" sz="2000" b="1" kern="1200" baseline="0" dirty="0">
              <a:solidFill>
                <a:schemeClr val="tx1"/>
              </a:solidFill>
              <a:latin typeface="Calibri"/>
              <a:ea typeface="+mn-ea"/>
              <a:cs typeface="+mn-cs"/>
            </a:rPr>
            <a:t> di</a:t>
          </a:r>
          <a:r>
            <a:rPr lang="es-MX" sz="2000" b="1" kern="1200" dirty="0">
              <a:solidFill>
                <a:schemeClr val="tx1"/>
              </a:solidFill>
            </a:rPr>
            <a:t>versidad religiosa</a:t>
          </a:r>
        </a:p>
      </dgm:t>
    </dgm:pt>
    <dgm:pt modelId="{9AEDA247-AC22-4C70-80D9-DE6A48B307D3}" type="parTrans" cxnId="{B0082218-78B0-43F8-B188-3FC2F436E6CB}">
      <dgm:prSet/>
      <dgm:spPr/>
      <dgm:t>
        <a:bodyPr/>
        <a:lstStyle/>
        <a:p>
          <a:endParaRPr lang="es-ES" sz="1600"/>
        </a:p>
      </dgm:t>
    </dgm:pt>
    <dgm:pt modelId="{4D911F62-98A5-4A32-B419-149BF6EE9186}" type="sibTrans" cxnId="{B0082218-78B0-43F8-B188-3FC2F436E6CB}">
      <dgm:prSet/>
      <dgm:spPr/>
      <dgm:t>
        <a:bodyPr/>
        <a:lstStyle/>
        <a:p>
          <a:endParaRPr lang="es-ES" sz="1600"/>
        </a:p>
      </dgm:t>
    </dgm:pt>
    <dgm:pt modelId="{76ABF63D-65EE-426C-BCB5-9A732D6DBC3F}">
      <dgm:prSet custT="1"/>
      <dgm:spPr>
        <a:noFill/>
        <a:ln>
          <a:solidFill>
            <a:srgbClr val="41A3CF"/>
          </a:solidFill>
        </a:ln>
      </dgm:spPr>
      <dgm:t>
        <a:bodyPr/>
        <a:lstStyle/>
        <a:p>
          <a:r>
            <a:rPr lang="es-MX" sz="1600" b="1" dirty="0">
              <a:solidFill>
                <a:schemeClr val="tx1"/>
              </a:solidFill>
            </a:rPr>
            <a:t>Módulo 4. </a:t>
          </a:r>
          <a:r>
            <a:rPr lang="es-MX" sz="2000" b="1" dirty="0">
              <a:solidFill>
                <a:schemeClr val="tx1"/>
              </a:solidFill>
            </a:rPr>
            <a:t>Personas mayores</a:t>
          </a:r>
        </a:p>
      </dgm:t>
    </dgm:pt>
    <dgm:pt modelId="{ACA089F2-5F5F-4CA5-AA12-F3D1ED09AA1C}" type="parTrans" cxnId="{57C4319F-9177-4019-BBB7-A812D9AA5A5D}">
      <dgm:prSet/>
      <dgm:spPr/>
      <dgm:t>
        <a:bodyPr/>
        <a:lstStyle/>
        <a:p>
          <a:endParaRPr lang="es-ES" sz="1600"/>
        </a:p>
      </dgm:t>
    </dgm:pt>
    <dgm:pt modelId="{16E49A17-B962-479F-91E0-87C25A25F3A4}" type="sibTrans" cxnId="{57C4319F-9177-4019-BBB7-A812D9AA5A5D}">
      <dgm:prSet/>
      <dgm:spPr/>
      <dgm:t>
        <a:bodyPr/>
        <a:lstStyle/>
        <a:p>
          <a:endParaRPr lang="es-ES" sz="1600"/>
        </a:p>
      </dgm:t>
    </dgm:pt>
    <dgm:pt modelId="{00F7EC6A-DB3B-435C-8CBB-9FC5F5160C3E}">
      <dgm:prSet custT="1"/>
      <dgm:spPr>
        <a:noFill/>
        <a:ln>
          <a:solidFill>
            <a:srgbClr val="41A3CF"/>
          </a:solidFill>
        </a:ln>
      </dgm:spPr>
      <dgm:t>
        <a:bodyPr/>
        <a:lstStyle/>
        <a:p>
          <a:r>
            <a:rPr lang="es-MX" sz="1600" b="1" dirty="0">
              <a:solidFill>
                <a:schemeClr val="tx1"/>
              </a:solidFill>
            </a:rPr>
            <a:t>Módulo 5. </a:t>
          </a:r>
          <a:r>
            <a:rPr lang="es-MX" sz="2000" b="1" dirty="0">
              <a:solidFill>
                <a:schemeClr val="tx1"/>
              </a:solidFill>
            </a:rPr>
            <a:t>Niñas y niños</a:t>
          </a:r>
        </a:p>
      </dgm:t>
    </dgm:pt>
    <dgm:pt modelId="{9725A859-06EB-4C47-9598-7DF94FFBBB1C}" type="parTrans" cxnId="{3D81C720-C8ED-4560-B074-EC3FC950C41F}">
      <dgm:prSet/>
      <dgm:spPr/>
      <dgm:t>
        <a:bodyPr/>
        <a:lstStyle/>
        <a:p>
          <a:endParaRPr lang="es-ES" sz="1600"/>
        </a:p>
      </dgm:t>
    </dgm:pt>
    <dgm:pt modelId="{3728B56C-E8F4-42E1-A0FF-DF72A4BDC7A6}" type="sibTrans" cxnId="{3D81C720-C8ED-4560-B074-EC3FC950C41F}">
      <dgm:prSet/>
      <dgm:spPr/>
      <dgm:t>
        <a:bodyPr/>
        <a:lstStyle/>
        <a:p>
          <a:endParaRPr lang="es-ES" sz="1600"/>
        </a:p>
      </dgm:t>
    </dgm:pt>
    <dgm:pt modelId="{B03DB185-19D9-489D-8C88-240C8D3F2EB7}">
      <dgm:prSet custT="1"/>
      <dgm:spPr>
        <a:noFill/>
        <a:ln>
          <a:solidFill>
            <a:srgbClr val="41A3CF"/>
          </a:solidFill>
        </a:ln>
      </dgm:spPr>
      <dgm:t>
        <a:bodyPr/>
        <a:lstStyle/>
        <a:p>
          <a:r>
            <a:rPr lang="es-MX" sz="1600" b="1" dirty="0">
              <a:solidFill>
                <a:schemeClr val="tx1"/>
              </a:solidFill>
            </a:rPr>
            <a:t>Módulo 6. </a:t>
          </a:r>
          <a:r>
            <a:rPr lang="es-MX" sz="2000" b="1" dirty="0">
              <a:solidFill>
                <a:schemeClr val="tx1"/>
              </a:solidFill>
            </a:rPr>
            <a:t>Adolescentes y  jóvenes</a:t>
          </a:r>
        </a:p>
      </dgm:t>
    </dgm:pt>
    <dgm:pt modelId="{481BA050-6D0D-48D9-A09B-46FAF0FBA379}" type="parTrans" cxnId="{CA2F8585-F789-4791-9832-D4EA93988990}">
      <dgm:prSet/>
      <dgm:spPr/>
      <dgm:t>
        <a:bodyPr/>
        <a:lstStyle/>
        <a:p>
          <a:endParaRPr lang="es-ES" sz="1600"/>
        </a:p>
      </dgm:t>
    </dgm:pt>
    <dgm:pt modelId="{196282E3-CE87-49B7-8090-9DAA5CEC6242}" type="sibTrans" cxnId="{CA2F8585-F789-4791-9832-D4EA93988990}">
      <dgm:prSet/>
      <dgm:spPr/>
      <dgm:t>
        <a:bodyPr/>
        <a:lstStyle/>
        <a:p>
          <a:endParaRPr lang="es-ES" sz="1600"/>
        </a:p>
      </dgm:t>
    </dgm:pt>
    <dgm:pt modelId="{D4AEF336-39BE-4C1E-9A69-FC71F6DEBD01}">
      <dgm:prSet custT="1"/>
      <dgm:spPr>
        <a:noFill/>
        <a:ln>
          <a:solidFill>
            <a:srgbClr val="41A3CF"/>
          </a:solidFill>
        </a:ln>
      </dgm:spPr>
      <dgm:t>
        <a:bodyPr/>
        <a:lstStyle/>
        <a:p>
          <a:r>
            <a:rPr lang="es-MX" sz="1600" b="1" dirty="0">
              <a:solidFill>
                <a:schemeClr val="tx1"/>
              </a:solidFill>
            </a:rPr>
            <a:t>Módulo 7. </a:t>
          </a:r>
          <a:r>
            <a:rPr lang="es-MX" sz="2000" b="1" dirty="0">
              <a:solidFill>
                <a:schemeClr val="tx1"/>
              </a:solidFill>
            </a:rPr>
            <a:t>Mujeres</a:t>
          </a:r>
        </a:p>
      </dgm:t>
    </dgm:pt>
    <dgm:pt modelId="{2B0F5760-FB5B-4983-BA4F-C9F3B81CA3B9}" type="parTrans" cxnId="{C02FDCDF-CB3B-4E9B-AC36-7DF90518D18C}">
      <dgm:prSet/>
      <dgm:spPr/>
      <dgm:t>
        <a:bodyPr/>
        <a:lstStyle/>
        <a:p>
          <a:endParaRPr lang="es-ES"/>
        </a:p>
      </dgm:t>
    </dgm:pt>
    <dgm:pt modelId="{6F1500A6-42FD-4611-9446-064E6245F6C4}" type="sibTrans" cxnId="{C02FDCDF-CB3B-4E9B-AC36-7DF90518D18C}">
      <dgm:prSet/>
      <dgm:spPr/>
      <dgm:t>
        <a:bodyPr/>
        <a:lstStyle/>
        <a:p>
          <a:endParaRPr lang="es-ES"/>
        </a:p>
      </dgm:t>
    </dgm:pt>
    <dgm:pt modelId="{72C03125-062C-4A1D-A532-35DAFD3570CC}">
      <dgm:prSet/>
      <dgm:spPr>
        <a:noFill/>
        <a:ln>
          <a:solidFill>
            <a:srgbClr val="41A3CF"/>
          </a:solidFill>
        </a:ln>
      </dgm:spPr>
      <dgm:t>
        <a:bodyPr/>
        <a:lstStyle/>
        <a:p>
          <a:r>
            <a:rPr lang="es-MX" dirty="0">
              <a:solidFill>
                <a:schemeClr val="tx1"/>
              </a:solidFill>
            </a:rPr>
            <a:t>*Sub-módulo7.1 </a:t>
          </a:r>
          <a:r>
            <a:rPr lang="es-MX" b="1" dirty="0">
              <a:solidFill>
                <a:schemeClr val="tx1"/>
              </a:solidFill>
            </a:rPr>
            <a:t>Trabajadoras del hogar remuneradas</a:t>
          </a:r>
        </a:p>
      </dgm:t>
    </dgm:pt>
    <dgm:pt modelId="{EC11D055-39A5-49B4-A922-A399CDAF5F51}" type="parTrans" cxnId="{8ECB1B02-1A58-47A9-AAA7-73ACEBCE6CFE}">
      <dgm:prSet/>
      <dgm:spPr/>
      <dgm:t>
        <a:bodyPr/>
        <a:lstStyle/>
        <a:p>
          <a:endParaRPr lang="es-MX"/>
        </a:p>
      </dgm:t>
    </dgm:pt>
    <dgm:pt modelId="{83EB4C51-3797-4CEF-8596-B954D9F49006}" type="sibTrans" cxnId="{8ECB1B02-1A58-47A9-AAA7-73ACEBCE6CFE}">
      <dgm:prSet/>
      <dgm:spPr/>
      <dgm:t>
        <a:bodyPr/>
        <a:lstStyle/>
        <a:p>
          <a:endParaRPr lang="es-MX"/>
        </a:p>
      </dgm:t>
    </dgm:pt>
    <dgm:pt modelId="{0B8706D9-3C0F-4E92-9D37-84BA68E2F720}">
      <dgm:prSet custT="1"/>
      <dgm:spPr>
        <a:noFill/>
        <a:ln>
          <a:solidFill>
            <a:srgbClr val="41A3CF"/>
          </a:solidFill>
        </a:ln>
      </dgm:spPr>
      <dgm:t>
        <a:bodyPr/>
        <a:lstStyle/>
        <a:p>
          <a:r>
            <a:rPr lang="es-MX" sz="1800" b="1" dirty="0">
              <a:solidFill>
                <a:schemeClr val="tx1"/>
              </a:solidFill>
            </a:rPr>
            <a:t>Experiencias de discriminación</a:t>
          </a:r>
        </a:p>
      </dgm:t>
    </dgm:pt>
    <dgm:pt modelId="{1E7EE039-45AE-40E8-A837-C33EE230099E}" type="parTrans" cxnId="{09C3BC07-1544-44FE-A0EA-DFE7A01E4755}">
      <dgm:prSet/>
      <dgm:spPr/>
      <dgm:t>
        <a:bodyPr/>
        <a:lstStyle/>
        <a:p>
          <a:endParaRPr lang="es-MX"/>
        </a:p>
      </dgm:t>
    </dgm:pt>
    <dgm:pt modelId="{3EEA96A5-F16A-40ED-BC36-994155A4ED8E}" type="sibTrans" cxnId="{09C3BC07-1544-44FE-A0EA-DFE7A01E4755}">
      <dgm:prSet/>
      <dgm:spPr/>
      <dgm:t>
        <a:bodyPr/>
        <a:lstStyle/>
        <a:p>
          <a:endParaRPr lang="es-MX"/>
        </a:p>
      </dgm:t>
    </dgm:pt>
    <dgm:pt modelId="{9CBD2199-089D-42AD-8042-A2841A759237}" type="pres">
      <dgm:prSet presAssocID="{B4CF038B-7271-4A91-8DF6-AA628E4DAAF4}" presName="linear" presStyleCnt="0">
        <dgm:presLayoutVars>
          <dgm:animLvl val="lvl"/>
          <dgm:resizeHandles val="exact"/>
        </dgm:presLayoutVars>
      </dgm:prSet>
      <dgm:spPr/>
    </dgm:pt>
    <dgm:pt modelId="{FE19B449-662B-44FA-B1B8-CC1F1B9BC8AA}" type="pres">
      <dgm:prSet presAssocID="{04CE3EFC-9ADB-4197-BE9B-CA4C6A9F3CA3}" presName="parentText" presStyleLbl="node1" presStyleIdx="0" presStyleCnt="9" custLinFactNeighborX="-1398" custLinFactNeighborY="2794">
        <dgm:presLayoutVars>
          <dgm:chMax val="0"/>
          <dgm:bulletEnabled val="1"/>
        </dgm:presLayoutVars>
      </dgm:prSet>
      <dgm:spPr/>
    </dgm:pt>
    <dgm:pt modelId="{1C88D906-63DC-42B6-A7CB-B8E5A9E70821}" type="pres">
      <dgm:prSet presAssocID="{8B6BBA08-6F67-4422-AE79-DA33A54E14C4}" presName="spacer" presStyleCnt="0"/>
      <dgm:spPr/>
    </dgm:pt>
    <dgm:pt modelId="{A202936E-7169-4CEF-A2B0-5C9121BDF651}" type="pres">
      <dgm:prSet presAssocID="{C7AE2B7C-9204-4E8F-879B-A5B4D9F73E05}" presName="parentText" presStyleLbl="node1" presStyleIdx="1" presStyleCnt="9">
        <dgm:presLayoutVars>
          <dgm:chMax val="0"/>
          <dgm:bulletEnabled val="1"/>
        </dgm:presLayoutVars>
      </dgm:prSet>
      <dgm:spPr/>
    </dgm:pt>
    <dgm:pt modelId="{E20BD02A-F39E-4C6F-A503-C0632DA2041C}" type="pres">
      <dgm:prSet presAssocID="{557AFC36-3009-4AF8-98CC-885D8AC2D37F}" presName="spacer" presStyleCnt="0"/>
      <dgm:spPr/>
    </dgm:pt>
    <dgm:pt modelId="{7315ADD5-E0A9-4CFC-8AC1-808043F893FF}" type="pres">
      <dgm:prSet presAssocID="{16CFBC92-0F7F-4EAA-9A3C-D97032F58BD0}" presName="parentText" presStyleLbl="node1" presStyleIdx="2" presStyleCnt="9">
        <dgm:presLayoutVars>
          <dgm:chMax val="0"/>
          <dgm:bulletEnabled val="1"/>
        </dgm:presLayoutVars>
      </dgm:prSet>
      <dgm:spPr/>
    </dgm:pt>
    <dgm:pt modelId="{9128E306-8922-41C9-AE3B-45207BE490D4}" type="pres">
      <dgm:prSet presAssocID="{4D911F62-98A5-4A32-B419-149BF6EE9186}" presName="spacer" presStyleCnt="0"/>
      <dgm:spPr/>
    </dgm:pt>
    <dgm:pt modelId="{5CEA4E62-0437-47A2-8AAF-EF1C46C71009}" type="pres">
      <dgm:prSet presAssocID="{76ABF63D-65EE-426C-BCB5-9A732D6DBC3F}" presName="parentText" presStyleLbl="node1" presStyleIdx="3" presStyleCnt="9">
        <dgm:presLayoutVars>
          <dgm:chMax val="0"/>
          <dgm:bulletEnabled val="1"/>
        </dgm:presLayoutVars>
      </dgm:prSet>
      <dgm:spPr/>
    </dgm:pt>
    <dgm:pt modelId="{F6B4ECDE-204A-40D1-ABA6-F43E274F0152}" type="pres">
      <dgm:prSet presAssocID="{16E49A17-B962-479F-91E0-87C25A25F3A4}" presName="spacer" presStyleCnt="0"/>
      <dgm:spPr/>
    </dgm:pt>
    <dgm:pt modelId="{FD81466E-6FE5-4CF2-AEA4-EC4710E8C2BA}" type="pres">
      <dgm:prSet presAssocID="{00F7EC6A-DB3B-435C-8CBB-9FC5F5160C3E}" presName="parentText" presStyleLbl="node1" presStyleIdx="4" presStyleCnt="9" custLinFactNeighborX="1398" custLinFactNeighborY="19459">
        <dgm:presLayoutVars>
          <dgm:chMax val="0"/>
          <dgm:bulletEnabled val="1"/>
        </dgm:presLayoutVars>
      </dgm:prSet>
      <dgm:spPr/>
    </dgm:pt>
    <dgm:pt modelId="{127BD91B-B2CA-4DBA-A066-B6DB38899FA3}" type="pres">
      <dgm:prSet presAssocID="{3728B56C-E8F4-42E1-A0FF-DF72A4BDC7A6}" presName="spacer" presStyleCnt="0"/>
      <dgm:spPr/>
    </dgm:pt>
    <dgm:pt modelId="{3509CD23-8382-46B1-A6FB-760BCA512790}" type="pres">
      <dgm:prSet presAssocID="{B03DB185-19D9-489D-8C88-240C8D3F2EB7}" presName="parentText" presStyleLbl="node1" presStyleIdx="5" presStyleCnt="9">
        <dgm:presLayoutVars>
          <dgm:chMax val="0"/>
          <dgm:bulletEnabled val="1"/>
        </dgm:presLayoutVars>
      </dgm:prSet>
      <dgm:spPr/>
    </dgm:pt>
    <dgm:pt modelId="{86FFB5FB-DAA0-4BD7-AE21-BAC18FF83B2A}" type="pres">
      <dgm:prSet presAssocID="{196282E3-CE87-49B7-8090-9DAA5CEC6242}" presName="spacer" presStyleCnt="0"/>
      <dgm:spPr/>
    </dgm:pt>
    <dgm:pt modelId="{CCB2DE51-FD86-448A-9FFD-C78BBFE49271}" type="pres">
      <dgm:prSet presAssocID="{D4AEF336-39BE-4C1E-9A69-FC71F6DEBD01}" presName="parentText" presStyleLbl="node1" presStyleIdx="6" presStyleCnt="9">
        <dgm:presLayoutVars>
          <dgm:chMax val="0"/>
          <dgm:bulletEnabled val="1"/>
        </dgm:presLayoutVars>
      </dgm:prSet>
      <dgm:spPr/>
    </dgm:pt>
    <dgm:pt modelId="{C43B6761-8634-40BE-9C81-825449992ACB}" type="pres">
      <dgm:prSet presAssocID="{6F1500A6-42FD-4611-9446-064E6245F6C4}" presName="spacer" presStyleCnt="0"/>
      <dgm:spPr/>
    </dgm:pt>
    <dgm:pt modelId="{E0CF7810-EEE0-4F91-8464-012ED9A50CA1}" type="pres">
      <dgm:prSet presAssocID="{72C03125-062C-4A1D-A532-35DAFD3570CC}" presName="parentText" presStyleLbl="node1" presStyleIdx="7" presStyleCnt="9">
        <dgm:presLayoutVars>
          <dgm:chMax val="0"/>
          <dgm:bulletEnabled val="1"/>
        </dgm:presLayoutVars>
      </dgm:prSet>
      <dgm:spPr/>
    </dgm:pt>
    <dgm:pt modelId="{836EBAEA-CED1-45A3-A9C8-4D43ED9DEA0C}" type="pres">
      <dgm:prSet presAssocID="{83EB4C51-3797-4CEF-8596-B954D9F49006}" presName="spacer" presStyleCnt="0"/>
      <dgm:spPr/>
    </dgm:pt>
    <dgm:pt modelId="{E9729EEA-6AB7-4A25-A688-200CAF2696B0}" type="pres">
      <dgm:prSet presAssocID="{0B8706D9-3C0F-4E92-9D37-84BA68E2F720}" presName="parentText" presStyleLbl="node1" presStyleIdx="8" presStyleCnt="9" custLinFactY="39446" custLinFactNeighborY="100000">
        <dgm:presLayoutVars>
          <dgm:chMax val="0"/>
          <dgm:bulletEnabled val="1"/>
        </dgm:presLayoutVars>
      </dgm:prSet>
      <dgm:spPr/>
    </dgm:pt>
  </dgm:ptLst>
  <dgm:cxnLst>
    <dgm:cxn modelId="{8ECB1B02-1A58-47A9-AAA7-73ACEBCE6CFE}" srcId="{B4CF038B-7271-4A91-8DF6-AA628E4DAAF4}" destId="{72C03125-062C-4A1D-A532-35DAFD3570CC}" srcOrd="7" destOrd="0" parTransId="{EC11D055-39A5-49B4-A922-A399CDAF5F51}" sibTransId="{83EB4C51-3797-4CEF-8596-B954D9F49006}"/>
    <dgm:cxn modelId="{09C3BC07-1544-44FE-A0EA-DFE7A01E4755}" srcId="{B4CF038B-7271-4A91-8DF6-AA628E4DAAF4}" destId="{0B8706D9-3C0F-4E92-9D37-84BA68E2F720}" srcOrd="8" destOrd="0" parTransId="{1E7EE039-45AE-40E8-A837-C33EE230099E}" sibTransId="{3EEA96A5-F16A-40ED-BC36-994155A4ED8E}"/>
    <dgm:cxn modelId="{DB66A00B-2983-40EB-B75B-7385B6E16993}" type="presOf" srcId="{00F7EC6A-DB3B-435C-8CBB-9FC5F5160C3E}" destId="{FD81466E-6FE5-4CF2-AEA4-EC4710E8C2BA}" srcOrd="0" destOrd="0" presId="urn:microsoft.com/office/officeart/2005/8/layout/vList2"/>
    <dgm:cxn modelId="{ED18F617-694F-4BC8-A2E1-4B8B42CAE030}" type="presOf" srcId="{0B8706D9-3C0F-4E92-9D37-84BA68E2F720}" destId="{E9729EEA-6AB7-4A25-A688-200CAF2696B0}" srcOrd="0" destOrd="0" presId="urn:microsoft.com/office/officeart/2005/8/layout/vList2"/>
    <dgm:cxn modelId="{B0082218-78B0-43F8-B188-3FC2F436E6CB}" srcId="{B4CF038B-7271-4A91-8DF6-AA628E4DAAF4}" destId="{16CFBC92-0F7F-4EAA-9A3C-D97032F58BD0}" srcOrd="2" destOrd="0" parTransId="{9AEDA247-AC22-4C70-80D9-DE6A48B307D3}" sibTransId="{4D911F62-98A5-4A32-B419-149BF6EE9186}"/>
    <dgm:cxn modelId="{3D81C720-C8ED-4560-B074-EC3FC950C41F}" srcId="{B4CF038B-7271-4A91-8DF6-AA628E4DAAF4}" destId="{00F7EC6A-DB3B-435C-8CBB-9FC5F5160C3E}" srcOrd="4" destOrd="0" parTransId="{9725A859-06EB-4C47-9598-7DF94FFBBB1C}" sibTransId="{3728B56C-E8F4-42E1-A0FF-DF72A4BDC7A6}"/>
    <dgm:cxn modelId="{0FF70E23-69CC-44CA-A0EE-67422E39F650}" type="presOf" srcId="{72C03125-062C-4A1D-A532-35DAFD3570CC}" destId="{E0CF7810-EEE0-4F91-8464-012ED9A50CA1}" srcOrd="0" destOrd="0" presId="urn:microsoft.com/office/officeart/2005/8/layout/vList2"/>
    <dgm:cxn modelId="{4D3B5829-31E3-4939-8C9B-0CE646869A3B}" type="presOf" srcId="{16CFBC92-0F7F-4EAA-9A3C-D97032F58BD0}" destId="{7315ADD5-E0A9-4CFC-8AC1-808043F893FF}" srcOrd="0" destOrd="0" presId="urn:microsoft.com/office/officeart/2005/8/layout/vList2"/>
    <dgm:cxn modelId="{3CD09D32-067C-485F-B7CE-CC29585B33A0}" type="presOf" srcId="{B4CF038B-7271-4A91-8DF6-AA628E4DAAF4}" destId="{9CBD2199-089D-42AD-8042-A2841A759237}" srcOrd="0" destOrd="0" presId="urn:microsoft.com/office/officeart/2005/8/layout/vList2"/>
    <dgm:cxn modelId="{9B225452-DD74-4717-A6CB-6C5428A2D718}" type="presOf" srcId="{B03DB185-19D9-489D-8C88-240C8D3F2EB7}" destId="{3509CD23-8382-46B1-A6FB-760BCA512790}" srcOrd="0" destOrd="0" presId="urn:microsoft.com/office/officeart/2005/8/layout/vList2"/>
    <dgm:cxn modelId="{29327752-F6F1-4893-BC7A-C44B068A3252}" type="presOf" srcId="{76ABF63D-65EE-426C-BCB5-9A732D6DBC3F}" destId="{5CEA4E62-0437-47A2-8AAF-EF1C46C71009}" srcOrd="0" destOrd="0" presId="urn:microsoft.com/office/officeart/2005/8/layout/vList2"/>
    <dgm:cxn modelId="{A4CABD74-7F4A-407F-86D2-13A79FC6E33C}" srcId="{B4CF038B-7271-4A91-8DF6-AA628E4DAAF4}" destId="{C7AE2B7C-9204-4E8F-879B-A5B4D9F73E05}" srcOrd="1" destOrd="0" parTransId="{956DA8C6-7FF5-4C84-8624-DE76D412DA69}" sibTransId="{557AFC36-3009-4AF8-98CC-885D8AC2D37F}"/>
    <dgm:cxn modelId="{CA2F8585-F789-4791-9832-D4EA93988990}" srcId="{B4CF038B-7271-4A91-8DF6-AA628E4DAAF4}" destId="{B03DB185-19D9-489D-8C88-240C8D3F2EB7}" srcOrd="5" destOrd="0" parTransId="{481BA050-6D0D-48D9-A09B-46FAF0FBA379}" sibTransId="{196282E3-CE87-49B7-8090-9DAA5CEC6242}"/>
    <dgm:cxn modelId="{D885018D-7511-49A8-9412-658A0B9AA5BB}" type="presOf" srcId="{04CE3EFC-9ADB-4197-BE9B-CA4C6A9F3CA3}" destId="{FE19B449-662B-44FA-B1B8-CC1F1B9BC8AA}" srcOrd="0" destOrd="0" presId="urn:microsoft.com/office/officeart/2005/8/layout/vList2"/>
    <dgm:cxn modelId="{57C4319F-9177-4019-BBB7-A812D9AA5A5D}" srcId="{B4CF038B-7271-4A91-8DF6-AA628E4DAAF4}" destId="{76ABF63D-65EE-426C-BCB5-9A732D6DBC3F}" srcOrd="3" destOrd="0" parTransId="{ACA089F2-5F5F-4CA5-AA12-F3D1ED09AA1C}" sibTransId="{16E49A17-B962-479F-91E0-87C25A25F3A4}"/>
    <dgm:cxn modelId="{BA4071CF-9509-4A76-872D-9DB44708A84A}" type="presOf" srcId="{C7AE2B7C-9204-4E8F-879B-A5B4D9F73E05}" destId="{A202936E-7169-4CEF-A2B0-5C9121BDF651}" srcOrd="0" destOrd="0" presId="urn:microsoft.com/office/officeart/2005/8/layout/vList2"/>
    <dgm:cxn modelId="{C40006D6-8FB6-4761-824D-7FEC2A99E350}" srcId="{B4CF038B-7271-4A91-8DF6-AA628E4DAAF4}" destId="{04CE3EFC-9ADB-4197-BE9B-CA4C6A9F3CA3}" srcOrd="0" destOrd="0" parTransId="{84257798-38A8-4086-AF32-5EB5D0641912}" sibTransId="{8B6BBA08-6F67-4422-AE79-DA33A54E14C4}"/>
    <dgm:cxn modelId="{C02FDCDF-CB3B-4E9B-AC36-7DF90518D18C}" srcId="{B4CF038B-7271-4A91-8DF6-AA628E4DAAF4}" destId="{D4AEF336-39BE-4C1E-9A69-FC71F6DEBD01}" srcOrd="6" destOrd="0" parTransId="{2B0F5760-FB5B-4983-BA4F-C9F3B81CA3B9}" sibTransId="{6F1500A6-42FD-4611-9446-064E6245F6C4}"/>
    <dgm:cxn modelId="{0186C8E9-35FC-4668-AC56-04C488728138}" type="presOf" srcId="{D4AEF336-39BE-4C1E-9A69-FC71F6DEBD01}" destId="{CCB2DE51-FD86-448A-9FFD-C78BBFE49271}" srcOrd="0" destOrd="0" presId="urn:microsoft.com/office/officeart/2005/8/layout/vList2"/>
    <dgm:cxn modelId="{9F0C3ABC-A1ED-413F-9563-2909CD343690}" type="presParOf" srcId="{9CBD2199-089D-42AD-8042-A2841A759237}" destId="{FE19B449-662B-44FA-B1B8-CC1F1B9BC8AA}" srcOrd="0" destOrd="0" presId="urn:microsoft.com/office/officeart/2005/8/layout/vList2"/>
    <dgm:cxn modelId="{EB80CB33-A65E-4020-A187-2EA8E168C70D}" type="presParOf" srcId="{9CBD2199-089D-42AD-8042-A2841A759237}" destId="{1C88D906-63DC-42B6-A7CB-B8E5A9E70821}" srcOrd="1" destOrd="0" presId="urn:microsoft.com/office/officeart/2005/8/layout/vList2"/>
    <dgm:cxn modelId="{034267A7-6763-41EB-BD27-F9F337769C59}" type="presParOf" srcId="{9CBD2199-089D-42AD-8042-A2841A759237}" destId="{A202936E-7169-4CEF-A2B0-5C9121BDF651}" srcOrd="2" destOrd="0" presId="urn:microsoft.com/office/officeart/2005/8/layout/vList2"/>
    <dgm:cxn modelId="{077F7876-8ED2-4D72-A676-6BD27A483B2D}" type="presParOf" srcId="{9CBD2199-089D-42AD-8042-A2841A759237}" destId="{E20BD02A-F39E-4C6F-A503-C0632DA2041C}" srcOrd="3" destOrd="0" presId="urn:microsoft.com/office/officeart/2005/8/layout/vList2"/>
    <dgm:cxn modelId="{268E5CD1-E338-4150-A51C-B27549776084}" type="presParOf" srcId="{9CBD2199-089D-42AD-8042-A2841A759237}" destId="{7315ADD5-E0A9-4CFC-8AC1-808043F893FF}" srcOrd="4" destOrd="0" presId="urn:microsoft.com/office/officeart/2005/8/layout/vList2"/>
    <dgm:cxn modelId="{6053E888-1CD3-4B7E-8324-0938305F1CF7}" type="presParOf" srcId="{9CBD2199-089D-42AD-8042-A2841A759237}" destId="{9128E306-8922-41C9-AE3B-45207BE490D4}" srcOrd="5" destOrd="0" presId="urn:microsoft.com/office/officeart/2005/8/layout/vList2"/>
    <dgm:cxn modelId="{4D181C7F-63F1-4844-9182-699D76D0BF0D}" type="presParOf" srcId="{9CBD2199-089D-42AD-8042-A2841A759237}" destId="{5CEA4E62-0437-47A2-8AAF-EF1C46C71009}" srcOrd="6" destOrd="0" presId="urn:microsoft.com/office/officeart/2005/8/layout/vList2"/>
    <dgm:cxn modelId="{29AB46FE-7C40-402A-8A3C-D4160AAEC401}" type="presParOf" srcId="{9CBD2199-089D-42AD-8042-A2841A759237}" destId="{F6B4ECDE-204A-40D1-ABA6-F43E274F0152}" srcOrd="7" destOrd="0" presId="urn:microsoft.com/office/officeart/2005/8/layout/vList2"/>
    <dgm:cxn modelId="{1B36FE34-F441-412B-92D0-6112F61008B3}" type="presParOf" srcId="{9CBD2199-089D-42AD-8042-A2841A759237}" destId="{FD81466E-6FE5-4CF2-AEA4-EC4710E8C2BA}" srcOrd="8" destOrd="0" presId="urn:microsoft.com/office/officeart/2005/8/layout/vList2"/>
    <dgm:cxn modelId="{9646F96B-D851-4F85-84D2-52EBA01A38B0}" type="presParOf" srcId="{9CBD2199-089D-42AD-8042-A2841A759237}" destId="{127BD91B-B2CA-4DBA-A066-B6DB38899FA3}" srcOrd="9" destOrd="0" presId="urn:microsoft.com/office/officeart/2005/8/layout/vList2"/>
    <dgm:cxn modelId="{B1254970-A8E0-4EDE-B723-508C5C4C1850}" type="presParOf" srcId="{9CBD2199-089D-42AD-8042-A2841A759237}" destId="{3509CD23-8382-46B1-A6FB-760BCA512790}" srcOrd="10" destOrd="0" presId="urn:microsoft.com/office/officeart/2005/8/layout/vList2"/>
    <dgm:cxn modelId="{BA3FEEE5-3722-4612-89FA-98D9D6B25136}" type="presParOf" srcId="{9CBD2199-089D-42AD-8042-A2841A759237}" destId="{86FFB5FB-DAA0-4BD7-AE21-BAC18FF83B2A}" srcOrd="11" destOrd="0" presId="urn:microsoft.com/office/officeart/2005/8/layout/vList2"/>
    <dgm:cxn modelId="{42A7DF4B-2E44-47D9-805C-4485BEB8EF1A}" type="presParOf" srcId="{9CBD2199-089D-42AD-8042-A2841A759237}" destId="{CCB2DE51-FD86-448A-9FFD-C78BBFE49271}" srcOrd="12" destOrd="0" presId="urn:microsoft.com/office/officeart/2005/8/layout/vList2"/>
    <dgm:cxn modelId="{352CCD74-6F1E-480D-A8DF-F006B355C654}" type="presParOf" srcId="{9CBD2199-089D-42AD-8042-A2841A759237}" destId="{C43B6761-8634-40BE-9C81-825449992ACB}" srcOrd="13" destOrd="0" presId="urn:microsoft.com/office/officeart/2005/8/layout/vList2"/>
    <dgm:cxn modelId="{AF437847-05DD-41E7-833F-9A11FA673FC2}" type="presParOf" srcId="{9CBD2199-089D-42AD-8042-A2841A759237}" destId="{E0CF7810-EEE0-4F91-8464-012ED9A50CA1}" srcOrd="14" destOrd="0" presId="urn:microsoft.com/office/officeart/2005/8/layout/vList2"/>
    <dgm:cxn modelId="{CBB29797-7876-42C2-B2B6-07373F234E92}" type="presParOf" srcId="{9CBD2199-089D-42AD-8042-A2841A759237}" destId="{836EBAEA-CED1-45A3-A9C8-4D43ED9DEA0C}" srcOrd="15" destOrd="0" presId="urn:microsoft.com/office/officeart/2005/8/layout/vList2"/>
    <dgm:cxn modelId="{1ECE5930-2942-4606-B5BB-E65354CED0B8}" type="presParOf" srcId="{9CBD2199-089D-42AD-8042-A2841A759237}" destId="{E9729EEA-6AB7-4A25-A688-200CAF2696B0}" srcOrd="16" destOrd="0" presId="urn:microsoft.com/office/officeart/2005/8/layout/vList2"/>
  </dgm:cxnLst>
  <dgm:bg>
    <a:noFill/>
  </dgm:bg>
  <dgm:whole>
    <a:ln w="25400">
      <a:solidFill>
        <a:srgbClr val="41A3CF"/>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1A727F-C32A-C74A-A900-C5647899BFB9}"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s-ES"/>
        </a:p>
      </dgm:t>
    </dgm:pt>
    <dgm:pt modelId="{EAD89E0C-01C4-0A41-8235-830EC948F36F}">
      <dgm:prSet phldrT="[Texto]"/>
      <dgm:spPr/>
      <dgm:t>
        <a:bodyPr/>
        <a:lstStyle/>
        <a:p>
          <a:r>
            <a:rPr lang="es-ES" dirty="0"/>
            <a:t>Programas de la APF</a:t>
          </a:r>
        </a:p>
      </dgm:t>
    </dgm:pt>
    <dgm:pt modelId="{7437D750-5A57-264D-ABD5-0C7B55F8CFFA}" type="parTrans" cxnId="{FD88B9AD-27B6-9E47-AD56-C13E10827FA6}">
      <dgm:prSet/>
      <dgm:spPr/>
      <dgm:t>
        <a:bodyPr/>
        <a:lstStyle/>
        <a:p>
          <a:endParaRPr lang="es-ES"/>
        </a:p>
      </dgm:t>
    </dgm:pt>
    <dgm:pt modelId="{D34C8E6B-C6A1-AA48-A88F-EA377A4B6707}" type="sibTrans" cxnId="{FD88B9AD-27B6-9E47-AD56-C13E10827FA6}">
      <dgm:prSet/>
      <dgm:spPr/>
      <dgm:t>
        <a:bodyPr/>
        <a:lstStyle/>
        <a:p>
          <a:endParaRPr lang="es-ES"/>
        </a:p>
      </dgm:t>
    </dgm:pt>
    <dgm:pt modelId="{FE27EB05-5118-E740-9C85-1887B1AE376A}">
      <dgm:prSet phldrT="[Texto]"/>
      <dgm:spPr/>
      <dgm:t>
        <a:bodyPr/>
        <a:lstStyle/>
        <a:p>
          <a:r>
            <a:rPr lang="es-ES" dirty="0"/>
            <a:t>ODS y Agenda 2030</a:t>
          </a:r>
        </a:p>
      </dgm:t>
    </dgm:pt>
    <dgm:pt modelId="{D17CF974-AEC8-5D4B-8C6D-5531B09C76CA}" type="parTrans" cxnId="{14A80174-4E5A-314F-B008-14D252D6CF06}">
      <dgm:prSet/>
      <dgm:spPr/>
      <dgm:t>
        <a:bodyPr/>
        <a:lstStyle/>
        <a:p>
          <a:endParaRPr lang="es-ES"/>
        </a:p>
      </dgm:t>
    </dgm:pt>
    <dgm:pt modelId="{E5FFE69A-F189-DA4D-B9AD-CF72CACE3974}" type="sibTrans" cxnId="{14A80174-4E5A-314F-B008-14D252D6CF06}">
      <dgm:prSet/>
      <dgm:spPr/>
      <dgm:t>
        <a:bodyPr/>
        <a:lstStyle/>
        <a:p>
          <a:endParaRPr lang="es-ES"/>
        </a:p>
      </dgm:t>
    </dgm:pt>
    <dgm:pt modelId="{803E9D6E-9FF0-A341-98E3-18BDB8DD0615}">
      <dgm:prSet phldrT="[Texto]"/>
      <dgm:spPr/>
      <dgm:t>
        <a:bodyPr/>
        <a:lstStyle/>
        <a:p>
          <a:r>
            <a:rPr lang="es-ES" dirty="0"/>
            <a:t>Consenso de Montevideo</a:t>
          </a:r>
        </a:p>
      </dgm:t>
    </dgm:pt>
    <dgm:pt modelId="{549CBD01-F2CA-A543-8E4F-8FC6D9CBE834}" type="parTrans" cxnId="{B8D93F61-6968-EE47-8F67-CA3CAEA1E5F0}">
      <dgm:prSet/>
      <dgm:spPr/>
      <dgm:t>
        <a:bodyPr/>
        <a:lstStyle/>
        <a:p>
          <a:endParaRPr lang="es-ES"/>
        </a:p>
      </dgm:t>
    </dgm:pt>
    <dgm:pt modelId="{9599AE13-8B3F-E44B-8C8C-AAE4EBFC8F5D}" type="sibTrans" cxnId="{B8D93F61-6968-EE47-8F67-CA3CAEA1E5F0}">
      <dgm:prSet/>
      <dgm:spPr/>
      <dgm:t>
        <a:bodyPr/>
        <a:lstStyle/>
        <a:p>
          <a:endParaRPr lang="es-ES"/>
        </a:p>
      </dgm:t>
    </dgm:pt>
    <dgm:pt modelId="{10251837-46EC-4E44-8756-17C8023F2A97}" type="pres">
      <dgm:prSet presAssocID="{9A1A727F-C32A-C74A-A900-C5647899BFB9}" presName="linear" presStyleCnt="0">
        <dgm:presLayoutVars>
          <dgm:dir/>
          <dgm:animLvl val="lvl"/>
          <dgm:resizeHandles val="exact"/>
        </dgm:presLayoutVars>
      </dgm:prSet>
      <dgm:spPr/>
    </dgm:pt>
    <dgm:pt modelId="{5C26D672-26BC-8D47-B51D-61646FB0BA5D}" type="pres">
      <dgm:prSet presAssocID="{EAD89E0C-01C4-0A41-8235-830EC948F36F}" presName="parentLin" presStyleCnt="0"/>
      <dgm:spPr/>
    </dgm:pt>
    <dgm:pt modelId="{AECE1AC5-AA9F-AF41-8071-033994A45CAE}" type="pres">
      <dgm:prSet presAssocID="{EAD89E0C-01C4-0A41-8235-830EC948F36F}" presName="parentLeftMargin" presStyleLbl="node1" presStyleIdx="0" presStyleCnt="3"/>
      <dgm:spPr/>
    </dgm:pt>
    <dgm:pt modelId="{C6FC0364-29BD-184C-9279-755D4FA599EF}" type="pres">
      <dgm:prSet presAssocID="{EAD89E0C-01C4-0A41-8235-830EC948F36F}" presName="parentText" presStyleLbl="node1" presStyleIdx="0" presStyleCnt="3">
        <dgm:presLayoutVars>
          <dgm:chMax val="0"/>
          <dgm:bulletEnabled val="1"/>
        </dgm:presLayoutVars>
      </dgm:prSet>
      <dgm:spPr/>
    </dgm:pt>
    <dgm:pt modelId="{C6D701CE-9953-904D-A6B8-99FD6CC00715}" type="pres">
      <dgm:prSet presAssocID="{EAD89E0C-01C4-0A41-8235-830EC948F36F}" presName="negativeSpace" presStyleCnt="0"/>
      <dgm:spPr/>
    </dgm:pt>
    <dgm:pt modelId="{E4BECF18-2673-B44D-88E4-9FE6CAA84888}" type="pres">
      <dgm:prSet presAssocID="{EAD89E0C-01C4-0A41-8235-830EC948F36F}" presName="childText" presStyleLbl="conFgAcc1" presStyleIdx="0" presStyleCnt="3">
        <dgm:presLayoutVars>
          <dgm:bulletEnabled val="1"/>
        </dgm:presLayoutVars>
      </dgm:prSet>
      <dgm:spPr/>
    </dgm:pt>
    <dgm:pt modelId="{CCB38E94-333A-E841-AE88-7137119AFFA3}" type="pres">
      <dgm:prSet presAssocID="{D34C8E6B-C6A1-AA48-A88F-EA377A4B6707}" presName="spaceBetweenRectangles" presStyleCnt="0"/>
      <dgm:spPr/>
    </dgm:pt>
    <dgm:pt modelId="{B356B8DB-21B2-E642-9FC3-878147CE4C27}" type="pres">
      <dgm:prSet presAssocID="{FE27EB05-5118-E740-9C85-1887B1AE376A}" presName="parentLin" presStyleCnt="0"/>
      <dgm:spPr/>
    </dgm:pt>
    <dgm:pt modelId="{32429D63-2B43-D142-87E1-AB79C001472F}" type="pres">
      <dgm:prSet presAssocID="{FE27EB05-5118-E740-9C85-1887B1AE376A}" presName="parentLeftMargin" presStyleLbl="node1" presStyleIdx="0" presStyleCnt="3"/>
      <dgm:spPr/>
    </dgm:pt>
    <dgm:pt modelId="{198AC01C-6EE1-5843-99D5-12037B2A6849}" type="pres">
      <dgm:prSet presAssocID="{FE27EB05-5118-E740-9C85-1887B1AE376A}" presName="parentText" presStyleLbl="node1" presStyleIdx="1" presStyleCnt="3">
        <dgm:presLayoutVars>
          <dgm:chMax val="0"/>
          <dgm:bulletEnabled val="1"/>
        </dgm:presLayoutVars>
      </dgm:prSet>
      <dgm:spPr/>
    </dgm:pt>
    <dgm:pt modelId="{2A9A1DA4-3518-3F4A-B816-AF536777B518}" type="pres">
      <dgm:prSet presAssocID="{FE27EB05-5118-E740-9C85-1887B1AE376A}" presName="negativeSpace" presStyleCnt="0"/>
      <dgm:spPr/>
    </dgm:pt>
    <dgm:pt modelId="{E6A7140D-2E76-294A-8E3C-F894D4EBC13E}" type="pres">
      <dgm:prSet presAssocID="{FE27EB05-5118-E740-9C85-1887B1AE376A}" presName="childText" presStyleLbl="conFgAcc1" presStyleIdx="1" presStyleCnt="3">
        <dgm:presLayoutVars>
          <dgm:bulletEnabled val="1"/>
        </dgm:presLayoutVars>
      </dgm:prSet>
      <dgm:spPr/>
    </dgm:pt>
    <dgm:pt modelId="{4B5B397F-9FFF-6543-BAB0-8870F9667869}" type="pres">
      <dgm:prSet presAssocID="{E5FFE69A-F189-DA4D-B9AD-CF72CACE3974}" presName="spaceBetweenRectangles" presStyleCnt="0"/>
      <dgm:spPr/>
    </dgm:pt>
    <dgm:pt modelId="{71410BBA-7331-6149-BF62-CC2D1CD3648B}" type="pres">
      <dgm:prSet presAssocID="{803E9D6E-9FF0-A341-98E3-18BDB8DD0615}" presName="parentLin" presStyleCnt="0"/>
      <dgm:spPr/>
    </dgm:pt>
    <dgm:pt modelId="{552DA02F-7D4C-7A42-9B21-DA5136918E56}" type="pres">
      <dgm:prSet presAssocID="{803E9D6E-9FF0-A341-98E3-18BDB8DD0615}" presName="parentLeftMargin" presStyleLbl="node1" presStyleIdx="1" presStyleCnt="3"/>
      <dgm:spPr/>
    </dgm:pt>
    <dgm:pt modelId="{7DA88C64-DDDB-B948-B86D-18AA5F7D95BE}" type="pres">
      <dgm:prSet presAssocID="{803E9D6E-9FF0-A341-98E3-18BDB8DD0615}" presName="parentText" presStyleLbl="node1" presStyleIdx="2" presStyleCnt="3">
        <dgm:presLayoutVars>
          <dgm:chMax val="0"/>
          <dgm:bulletEnabled val="1"/>
        </dgm:presLayoutVars>
      </dgm:prSet>
      <dgm:spPr/>
    </dgm:pt>
    <dgm:pt modelId="{8E3F4E48-E77E-9245-8B6C-1608D9B1073C}" type="pres">
      <dgm:prSet presAssocID="{803E9D6E-9FF0-A341-98E3-18BDB8DD0615}" presName="negativeSpace" presStyleCnt="0"/>
      <dgm:spPr/>
    </dgm:pt>
    <dgm:pt modelId="{A0778497-D5FE-484F-AE80-CFFB8EA4B535}" type="pres">
      <dgm:prSet presAssocID="{803E9D6E-9FF0-A341-98E3-18BDB8DD0615}" presName="childText" presStyleLbl="conFgAcc1" presStyleIdx="2" presStyleCnt="3">
        <dgm:presLayoutVars>
          <dgm:bulletEnabled val="1"/>
        </dgm:presLayoutVars>
      </dgm:prSet>
      <dgm:spPr/>
    </dgm:pt>
  </dgm:ptLst>
  <dgm:cxnLst>
    <dgm:cxn modelId="{CF547B25-BF91-1E4F-80A6-70F02DF1B234}" type="presOf" srcId="{EAD89E0C-01C4-0A41-8235-830EC948F36F}" destId="{AECE1AC5-AA9F-AF41-8071-033994A45CAE}" srcOrd="0" destOrd="0" presId="urn:microsoft.com/office/officeart/2005/8/layout/list1"/>
    <dgm:cxn modelId="{9CCACF3D-73CE-0E44-9DC1-849ADE246071}" type="presOf" srcId="{FE27EB05-5118-E740-9C85-1887B1AE376A}" destId="{198AC01C-6EE1-5843-99D5-12037B2A6849}" srcOrd="1" destOrd="0" presId="urn:microsoft.com/office/officeart/2005/8/layout/list1"/>
    <dgm:cxn modelId="{ED8D1241-9027-F142-A316-F2519FF83830}" type="presOf" srcId="{9A1A727F-C32A-C74A-A900-C5647899BFB9}" destId="{10251837-46EC-4E44-8756-17C8023F2A97}" srcOrd="0" destOrd="0" presId="urn:microsoft.com/office/officeart/2005/8/layout/list1"/>
    <dgm:cxn modelId="{B8D93F61-6968-EE47-8F67-CA3CAEA1E5F0}" srcId="{9A1A727F-C32A-C74A-A900-C5647899BFB9}" destId="{803E9D6E-9FF0-A341-98E3-18BDB8DD0615}" srcOrd="2" destOrd="0" parTransId="{549CBD01-F2CA-A543-8E4F-8FC6D9CBE834}" sibTransId="{9599AE13-8B3F-E44B-8C8C-AAE4EBFC8F5D}"/>
    <dgm:cxn modelId="{14A80174-4E5A-314F-B008-14D252D6CF06}" srcId="{9A1A727F-C32A-C74A-A900-C5647899BFB9}" destId="{FE27EB05-5118-E740-9C85-1887B1AE376A}" srcOrd="1" destOrd="0" parTransId="{D17CF974-AEC8-5D4B-8C6D-5531B09C76CA}" sibTransId="{E5FFE69A-F189-DA4D-B9AD-CF72CACE3974}"/>
    <dgm:cxn modelId="{FD88B9AD-27B6-9E47-AD56-C13E10827FA6}" srcId="{9A1A727F-C32A-C74A-A900-C5647899BFB9}" destId="{EAD89E0C-01C4-0A41-8235-830EC948F36F}" srcOrd="0" destOrd="0" parTransId="{7437D750-5A57-264D-ABD5-0C7B55F8CFFA}" sibTransId="{D34C8E6B-C6A1-AA48-A88F-EA377A4B6707}"/>
    <dgm:cxn modelId="{C33ED3BC-ED1E-A042-8A16-439F37568615}" type="presOf" srcId="{FE27EB05-5118-E740-9C85-1887B1AE376A}" destId="{32429D63-2B43-D142-87E1-AB79C001472F}" srcOrd="0" destOrd="0" presId="urn:microsoft.com/office/officeart/2005/8/layout/list1"/>
    <dgm:cxn modelId="{912BB5CC-F652-1241-8669-6EB2DBEE2273}" type="presOf" srcId="{803E9D6E-9FF0-A341-98E3-18BDB8DD0615}" destId="{552DA02F-7D4C-7A42-9B21-DA5136918E56}" srcOrd="0" destOrd="0" presId="urn:microsoft.com/office/officeart/2005/8/layout/list1"/>
    <dgm:cxn modelId="{ADAB66CE-B868-B44B-AE49-12476963F068}" type="presOf" srcId="{EAD89E0C-01C4-0A41-8235-830EC948F36F}" destId="{C6FC0364-29BD-184C-9279-755D4FA599EF}" srcOrd="1" destOrd="0" presId="urn:microsoft.com/office/officeart/2005/8/layout/list1"/>
    <dgm:cxn modelId="{22F063F8-C380-6949-BF05-7A16B7A953E0}" type="presOf" srcId="{803E9D6E-9FF0-A341-98E3-18BDB8DD0615}" destId="{7DA88C64-DDDB-B948-B86D-18AA5F7D95BE}" srcOrd="1" destOrd="0" presId="urn:microsoft.com/office/officeart/2005/8/layout/list1"/>
    <dgm:cxn modelId="{B7D76569-556E-494E-9CCB-DDB36ED606CC}" type="presParOf" srcId="{10251837-46EC-4E44-8756-17C8023F2A97}" destId="{5C26D672-26BC-8D47-B51D-61646FB0BA5D}" srcOrd="0" destOrd="0" presId="urn:microsoft.com/office/officeart/2005/8/layout/list1"/>
    <dgm:cxn modelId="{5AA66C93-87BC-FE4C-9572-E7A3442AACF1}" type="presParOf" srcId="{5C26D672-26BC-8D47-B51D-61646FB0BA5D}" destId="{AECE1AC5-AA9F-AF41-8071-033994A45CAE}" srcOrd="0" destOrd="0" presId="urn:microsoft.com/office/officeart/2005/8/layout/list1"/>
    <dgm:cxn modelId="{C1081B40-6FC9-B54F-9926-7106C34E4E9B}" type="presParOf" srcId="{5C26D672-26BC-8D47-B51D-61646FB0BA5D}" destId="{C6FC0364-29BD-184C-9279-755D4FA599EF}" srcOrd="1" destOrd="0" presId="urn:microsoft.com/office/officeart/2005/8/layout/list1"/>
    <dgm:cxn modelId="{C4BA7663-FF97-194D-B877-B5EDC0064CAB}" type="presParOf" srcId="{10251837-46EC-4E44-8756-17C8023F2A97}" destId="{C6D701CE-9953-904D-A6B8-99FD6CC00715}" srcOrd="1" destOrd="0" presId="urn:microsoft.com/office/officeart/2005/8/layout/list1"/>
    <dgm:cxn modelId="{291B9546-F04A-1946-A81D-E293F18F68A0}" type="presParOf" srcId="{10251837-46EC-4E44-8756-17C8023F2A97}" destId="{E4BECF18-2673-B44D-88E4-9FE6CAA84888}" srcOrd="2" destOrd="0" presId="urn:microsoft.com/office/officeart/2005/8/layout/list1"/>
    <dgm:cxn modelId="{0ECA255E-2E86-AA49-86F8-E9D411224FD5}" type="presParOf" srcId="{10251837-46EC-4E44-8756-17C8023F2A97}" destId="{CCB38E94-333A-E841-AE88-7137119AFFA3}" srcOrd="3" destOrd="0" presId="urn:microsoft.com/office/officeart/2005/8/layout/list1"/>
    <dgm:cxn modelId="{472871AD-F462-404B-907F-AC9CBFD30357}" type="presParOf" srcId="{10251837-46EC-4E44-8756-17C8023F2A97}" destId="{B356B8DB-21B2-E642-9FC3-878147CE4C27}" srcOrd="4" destOrd="0" presId="urn:microsoft.com/office/officeart/2005/8/layout/list1"/>
    <dgm:cxn modelId="{D473666C-6CF2-DD41-958D-A7C5004378CD}" type="presParOf" srcId="{B356B8DB-21B2-E642-9FC3-878147CE4C27}" destId="{32429D63-2B43-D142-87E1-AB79C001472F}" srcOrd="0" destOrd="0" presId="urn:microsoft.com/office/officeart/2005/8/layout/list1"/>
    <dgm:cxn modelId="{62AB7561-4FEE-4043-8569-707C29973190}" type="presParOf" srcId="{B356B8DB-21B2-E642-9FC3-878147CE4C27}" destId="{198AC01C-6EE1-5843-99D5-12037B2A6849}" srcOrd="1" destOrd="0" presId="urn:microsoft.com/office/officeart/2005/8/layout/list1"/>
    <dgm:cxn modelId="{BDE244D6-A57B-5C49-B682-BD7F3E8E0E66}" type="presParOf" srcId="{10251837-46EC-4E44-8756-17C8023F2A97}" destId="{2A9A1DA4-3518-3F4A-B816-AF536777B518}" srcOrd="5" destOrd="0" presId="urn:microsoft.com/office/officeart/2005/8/layout/list1"/>
    <dgm:cxn modelId="{11A703AE-D352-FB4A-B9D3-2DB7E5552436}" type="presParOf" srcId="{10251837-46EC-4E44-8756-17C8023F2A97}" destId="{E6A7140D-2E76-294A-8E3C-F894D4EBC13E}" srcOrd="6" destOrd="0" presId="urn:microsoft.com/office/officeart/2005/8/layout/list1"/>
    <dgm:cxn modelId="{01A13B44-8E2D-B746-B495-D20A8A54AF09}" type="presParOf" srcId="{10251837-46EC-4E44-8756-17C8023F2A97}" destId="{4B5B397F-9FFF-6543-BAB0-8870F9667869}" srcOrd="7" destOrd="0" presId="urn:microsoft.com/office/officeart/2005/8/layout/list1"/>
    <dgm:cxn modelId="{B3201BFD-8F8D-6E48-AE29-023C3661CAF1}" type="presParOf" srcId="{10251837-46EC-4E44-8756-17C8023F2A97}" destId="{71410BBA-7331-6149-BF62-CC2D1CD3648B}" srcOrd="8" destOrd="0" presId="urn:microsoft.com/office/officeart/2005/8/layout/list1"/>
    <dgm:cxn modelId="{9E3DD975-3654-114E-99EC-86A134FDA1CC}" type="presParOf" srcId="{71410BBA-7331-6149-BF62-CC2D1CD3648B}" destId="{552DA02F-7D4C-7A42-9B21-DA5136918E56}" srcOrd="0" destOrd="0" presId="urn:microsoft.com/office/officeart/2005/8/layout/list1"/>
    <dgm:cxn modelId="{AB3A5345-4352-154E-8306-4ED15465FD5B}" type="presParOf" srcId="{71410BBA-7331-6149-BF62-CC2D1CD3648B}" destId="{7DA88C64-DDDB-B948-B86D-18AA5F7D95BE}" srcOrd="1" destOrd="0" presId="urn:microsoft.com/office/officeart/2005/8/layout/list1"/>
    <dgm:cxn modelId="{A5F3CF3B-AEF3-4049-9C34-4A3055B66988}" type="presParOf" srcId="{10251837-46EC-4E44-8756-17C8023F2A97}" destId="{8E3F4E48-E77E-9245-8B6C-1608D9B1073C}" srcOrd="9" destOrd="0" presId="urn:microsoft.com/office/officeart/2005/8/layout/list1"/>
    <dgm:cxn modelId="{48D334FD-8B49-FA49-A1ED-751AB0896B1B}" type="presParOf" srcId="{10251837-46EC-4E44-8756-17C8023F2A97}" destId="{A0778497-D5FE-484F-AE80-CFFB8EA4B535}"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E79C7C-DF10-4980-994C-D4DC4F8D2E8E}">
      <dsp:nvSpPr>
        <dsp:cNvPr id="0" name=""/>
        <dsp:cNvSpPr/>
      </dsp:nvSpPr>
      <dsp:spPr>
        <a:xfrm rot="5400000">
          <a:off x="-188767" y="188767"/>
          <a:ext cx="1258450" cy="880915"/>
        </a:xfrm>
        <a:prstGeom prst="chevron">
          <a:avLst/>
        </a:prstGeom>
        <a:solidFill>
          <a:schemeClr val="accent1">
            <a:lumMod val="5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endParaRPr lang="es-MX" sz="2400" kern="1200" dirty="0">
            <a:solidFill>
              <a:schemeClr val="bg1"/>
            </a:solidFill>
          </a:endParaRPr>
        </a:p>
      </dsp:txBody>
      <dsp:txXfrm rot="-5400000">
        <a:off x="1" y="440458"/>
        <a:ext cx="880915" cy="377535"/>
      </dsp:txXfrm>
    </dsp:sp>
    <dsp:sp modelId="{3900434A-6607-4614-941F-99CB014C861B}">
      <dsp:nvSpPr>
        <dsp:cNvPr id="0" name=""/>
        <dsp:cNvSpPr/>
      </dsp:nvSpPr>
      <dsp:spPr>
        <a:xfrm rot="5400000">
          <a:off x="5235824" y="-4312145"/>
          <a:ext cx="760905" cy="947261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endParaRPr lang="es-MX" sz="1800" b="1" kern="1200" dirty="0">
            <a:latin typeface="+mn-lt"/>
          </a:endParaRPr>
        </a:p>
        <a:p>
          <a:pPr marL="228600" lvl="1" indent="-228600" algn="l" defTabSz="1066800">
            <a:lnSpc>
              <a:spcPct val="90000"/>
            </a:lnSpc>
            <a:spcBef>
              <a:spcPct val="0"/>
            </a:spcBef>
            <a:spcAft>
              <a:spcPct val="15000"/>
            </a:spcAft>
            <a:buChar char="•"/>
          </a:pPr>
          <a:r>
            <a:rPr lang="es-ES" sz="2400" b="1" kern="1200" dirty="0"/>
            <a:t>Alianza institucional: </a:t>
          </a:r>
          <a:r>
            <a:rPr lang="es-MX" sz="2000" kern="1200" dirty="0"/>
            <a:t>esfuerzo del CONAPRED, CNDH, UNAM, CONACYT, INEGI.</a:t>
          </a:r>
          <a:endParaRPr lang="es-ES" sz="2400" kern="1200" dirty="0"/>
        </a:p>
        <a:p>
          <a:pPr marL="228600" lvl="1" indent="-228600" algn="l" defTabSz="1066800">
            <a:lnSpc>
              <a:spcPct val="90000"/>
            </a:lnSpc>
            <a:spcBef>
              <a:spcPct val="0"/>
            </a:spcBef>
            <a:spcAft>
              <a:spcPct val="15000"/>
            </a:spcAft>
            <a:buChar char="•"/>
          </a:pPr>
          <a:endParaRPr lang="es-ES" sz="2400" kern="1200" dirty="0"/>
        </a:p>
      </dsp:txBody>
      <dsp:txXfrm rot="-5400000">
        <a:off x="879968" y="80855"/>
        <a:ext cx="9435473" cy="686617"/>
      </dsp:txXfrm>
    </dsp:sp>
    <dsp:sp modelId="{C19289F3-1C5B-4B71-BA62-F05A04BA68F8}">
      <dsp:nvSpPr>
        <dsp:cNvPr id="0" name=""/>
        <dsp:cNvSpPr/>
      </dsp:nvSpPr>
      <dsp:spPr>
        <a:xfrm rot="5400000">
          <a:off x="-188767" y="1532089"/>
          <a:ext cx="1258450" cy="880915"/>
        </a:xfrm>
        <a:prstGeom prst="chevron">
          <a:avLst/>
        </a:prstGeom>
        <a:solidFill>
          <a:schemeClr val="accent1">
            <a:lumMod val="7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endParaRPr lang="es-MX" sz="2400" kern="1200" dirty="0">
            <a:solidFill>
              <a:schemeClr val="bg1"/>
            </a:solidFill>
          </a:endParaRPr>
        </a:p>
      </dsp:txBody>
      <dsp:txXfrm rot="-5400000">
        <a:off x="1" y="1783780"/>
        <a:ext cx="880915" cy="377535"/>
      </dsp:txXfrm>
    </dsp:sp>
    <dsp:sp modelId="{E5CA908A-5ED6-49FE-A814-4C46485CDED9}">
      <dsp:nvSpPr>
        <dsp:cNvPr id="0" name=""/>
        <dsp:cNvSpPr/>
      </dsp:nvSpPr>
      <dsp:spPr>
        <a:xfrm rot="5400000">
          <a:off x="5074393" y="-2986408"/>
          <a:ext cx="1079030" cy="947261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endParaRPr lang="es-MX" sz="1800" kern="1200" dirty="0">
            <a:latin typeface="+mn-lt"/>
          </a:endParaRPr>
        </a:p>
        <a:p>
          <a:pPr marL="228600" lvl="1" indent="-228600" algn="l" defTabSz="1066800">
            <a:lnSpc>
              <a:spcPct val="90000"/>
            </a:lnSpc>
            <a:spcBef>
              <a:spcPct val="0"/>
            </a:spcBef>
            <a:spcAft>
              <a:spcPct val="15000"/>
            </a:spcAft>
            <a:buChar char="•"/>
          </a:pPr>
          <a:r>
            <a:rPr lang="es-MX" sz="2400" b="1" kern="1200" dirty="0">
              <a:latin typeface="+mn-lt"/>
            </a:rPr>
            <a:t>Diseño conceptual: </a:t>
          </a:r>
          <a:r>
            <a:rPr lang="es-ES_tradnl" sz="2000" kern="1200" dirty="0"/>
            <a:t>incorpora elementos centrales de la discriminación como fenómeno estructural, experiencias de discriminación, prácticas discriminatorias, </a:t>
          </a:r>
          <a:r>
            <a:rPr lang="es-ES_tradnl" sz="2000" kern="1200" dirty="0" err="1"/>
            <a:t>interseccionalidad</a:t>
          </a:r>
          <a:r>
            <a:rPr lang="es-MX" sz="2000" b="0" kern="1200" dirty="0">
              <a:latin typeface="+mn-lt"/>
            </a:rPr>
            <a:t>.</a:t>
          </a:r>
          <a:endParaRPr lang="es-MX" sz="2400" b="1" kern="1200" dirty="0">
            <a:latin typeface="+mn-lt"/>
          </a:endParaRPr>
        </a:p>
        <a:p>
          <a:pPr marL="228600" lvl="1" indent="-228600" algn="l" defTabSz="1066800">
            <a:lnSpc>
              <a:spcPct val="90000"/>
            </a:lnSpc>
            <a:spcBef>
              <a:spcPct val="0"/>
            </a:spcBef>
            <a:spcAft>
              <a:spcPct val="15000"/>
            </a:spcAft>
            <a:buChar char="•"/>
          </a:pPr>
          <a:endParaRPr lang="es-MX" sz="2400" b="1" kern="1200" dirty="0">
            <a:latin typeface="+mn-lt"/>
          </a:endParaRPr>
        </a:p>
      </dsp:txBody>
      <dsp:txXfrm rot="-5400000">
        <a:off x="877600" y="1263059"/>
        <a:ext cx="9419943" cy="973682"/>
      </dsp:txXfrm>
    </dsp:sp>
    <dsp:sp modelId="{A391C6A3-CE10-444E-A85F-46DADCC6C11F}">
      <dsp:nvSpPr>
        <dsp:cNvPr id="0" name=""/>
        <dsp:cNvSpPr/>
      </dsp:nvSpPr>
      <dsp:spPr>
        <a:xfrm rot="5400000">
          <a:off x="-188767" y="2616104"/>
          <a:ext cx="1258450" cy="88091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endParaRPr lang="es-MX" sz="2400" kern="1200" dirty="0">
            <a:solidFill>
              <a:schemeClr val="bg1"/>
            </a:solidFill>
          </a:endParaRPr>
        </a:p>
      </dsp:txBody>
      <dsp:txXfrm rot="-5400000">
        <a:off x="1" y="2867795"/>
        <a:ext cx="880915" cy="377535"/>
      </dsp:txXfrm>
    </dsp:sp>
    <dsp:sp modelId="{45A518C6-E495-4AF5-93AB-7354B09D630A}">
      <dsp:nvSpPr>
        <dsp:cNvPr id="0" name=""/>
        <dsp:cNvSpPr/>
      </dsp:nvSpPr>
      <dsp:spPr>
        <a:xfrm rot="5400000">
          <a:off x="5040318" y="-601084"/>
          <a:ext cx="1153811" cy="947261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just" defTabSz="1066800">
            <a:lnSpc>
              <a:spcPct val="90000"/>
            </a:lnSpc>
            <a:spcBef>
              <a:spcPct val="0"/>
            </a:spcBef>
            <a:spcAft>
              <a:spcPct val="15000"/>
            </a:spcAft>
            <a:buChar char="•"/>
          </a:pPr>
          <a:endParaRPr lang="es-ES" sz="2400" kern="1200" baseline="30000" dirty="0"/>
        </a:p>
        <a:p>
          <a:pPr marL="228600" lvl="1" indent="-228600" algn="l" defTabSz="1066800">
            <a:lnSpc>
              <a:spcPct val="90000"/>
            </a:lnSpc>
            <a:spcBef>
              <a:spcPct val="0"/>
            </a:spcBef>
            <a:spcAft>
              <a:spcPct val="15000"/>
            </a:spcAft>
            <a:buChar char="•"/>
          </a:pPr>
          <a:r>
            <a:rPr lang="es-MX" sz="2400" b="1" kern="1200" dirty="0"/>
            <a:t>Metodología: </a:t>
          </a:r>
          <a:r>
            <a:rPr lang="es-MX" sz="2000" b="0" kern="1200" dirty="0">
              <a:latin typeface="Calibri" panose="020F0502020204030204" pitchFamily="34" charset="0"/>
              <a:cs typeface="Calibri" panose="020F0502020204030204" pitchFamily="34" charset="0"/>
            </a:rPr>
            <a:t>mejora el diseño estadístico; ampliación de la muestra; </a:t>
          </a:r>
          <a:r>
            <a:rPr lang="es-MX" sz="2000" kern="1200" dirty="0">
              <a:latin typeface="Calibri" panose="020F0502020204030204" pitchFamily="34" charset="0"/>
              <a:cs typeface="Calibri" panose="020F0502020204030204" pitchFamily="34" charset="0"/>
            </a:rPr>
            <a:t>cambia la forma de recolectar información: entrevista a todas las personas integrantes del hogar que pertenezcan a algún grupo discriminado, lo que permite un mayor nivel de desagergación de los datos; discriminación múltiple.</a:t>
          </a:r>
          <a:endParaRPr lang="es-ES" sz="2400" kern="1200" dirty="0">
            <a:latin typeface="Calibri" panose="020F0502020204030204" pitchFamily="34" charset="0"/>
            <a:cs typeface="Calibri" panose="020F0502020204030204" pitchFamily="34" charset="0"/>
          </a:endParaRPr>
        </a:p>
        <a:p>
          <a:pPr marL="228600" lvl="1" indent="-228600" algn="l" defTabSz="1066800">
            <a:lnSpc>
              <a:spcPct val="90000"/>
            </a:lnSpc>
            <a:spcBef>
              <a:spcPct val="0"/>
            </a:spcBef>
            <a:spcAft>
              <a:spcPct val="15000"/>
            </a:spcAft>
            <a:buChar char="•"/>
          </a:pPr>
          <a:endParaRPr lang="es-ES" sz="2400" kern="1200" dirty="0">
            <a:latin typeface="Calibri" panose="020F0502020204030204" pitchFamily="34" charset="0"/>
            <a:cs typeface="Calibri" panose="020F0502020204030204" pitchFamily="34" charset="0"/>
          </a:endParaRPr>
        </a:p>
      </dsp:txBody>
      <dsp:txXfrm rot="-5400000">
        <a:off x="880915" y="3614643"/>
        <a:ext cx="9416293" cy="1041163"/>
      </dsp:txXfrm>
    </dsp:sp>
    <dsp:sp modelId="{CA8BC467-D3DC-4E97-8761-DC561F485E84}">
      <dsp:nvSpPr>
        <dsp:cNvPr id="0" name=""/>
        <dsp:cNvSpPr/>
      </dsp:nvSpPr>
      <dsp:spPr>
        <a:xfrm rot="5400000">
          <a:off x="-188767" y="3738256"/>
          <a:ext cx="1258450" cy="880915"/>
        </a:xfrm>
        <a:prstGeom prst="chevron">
          <a:avLst/>
        </a:prstGeom>
        <a:solidFill>
          <a:schemeClr val="accent1">
            <a:lumMod val="40000"/>
            <a:lumOff val="6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endParaRPr lang="es-MX" sz="2400" kern="1200" dirty="0">
            <a:solidFill>
              <a:schemeClr val="bg1"/>
            </a:solidFill>
          </a:endParaRPr>
        </a:p>
      </dsp:txBody>
      <dsp:txXfrm rot="-5400000">
        <a:off x="1" y="3989947"/>
        <a:ext cx="880915" cy="377535"/>
      </dsp:txXfrm>
    </dsp:sp>
    <dsp:sp modelId="{DBA3F6C6-E399-4231-BC50-DF8F8E4E254D}">
      <dsp:nvSpPr>
        <dsp:cNvPr id="0" name=""/>
        <dsp:cNvSpPr/>
      </dsp:nvSpPr>
      <dsp:spPr>
        <a:xfrm rot="5400000">
          <a:off x="5208227" y="-1903934"/>
          <a:ext cx="817992" cy="947261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s-MX" sz="2400" b="1" kern="1200" dirty="0">
              <a:latin typeface="+mn-lt"/>
            </a:rPr>
            <a:t>Instrumento: </a:t>
          </a:r>
          <a:r>
            <a:rPr lang="es-MX" sz="2000" kern="1200" dirty="0">
              <a:latin typeface="+mn-lt"/>
            </a:rPr>
            <a:t>reducción del cuestionario (de 232 preguntas y 629 variables a 113</a:t>
          </a:r>
          <a:r>
            <a:rPr lang="es-MX" sz="2000" kern="1200" baseline="0" dirty="0">
              <a:latin typeface="+mn-lt"/>
            </a:rPr>
            <a:t> </a:t>
          </a:r>
          <a:r>
            <a:rPr lang="es-MX" sz="2000" kern="1200" dirty="0">
              <a:latin typeface="+mn-lt"/>
            </a:rPr>
            <a:t>preguntas y 326 variables), proceso de consulta y prueba piloto nacional; adecuación de preguntas, tomando en cuenta el marco normativo.</a:t>
          </a:r>
          <a:endParaRPr lang="es-MX" sz="2400" kern="1200" dirty="0">
            <a:effectLst>
              <a:outerShdw blurRad="38100" dist="38100" dir="2700000" algn="tl">
                <a:srgbClr val="000000">
                  <a:alpha val="43137"/>
                </a:srgbClr>
              </a:outerShdw>
            </a:effectLst>
            <a:latin typeface="+mn-lt"/>
          </a:endParaRPr>
        </a:p>
      </dsp:txBody>
      <dsp:txXfrm rot="-5400000">
        <a:off x="880915" y="2463309"/>
        <a:ext cx="9432686" cy="7381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19B449-662B-44FA-B1B8-CC1F1B9BC8AA}">
      <dsp:nvSpPr>
        <dsp:cNvPr id="0" name=""/>
        <dsp:cNvSpPr/>
      </dsp:nvSpPr>
      <dsp:spPr>
        <a:xfrm>
          <a:off x="0" y="82613"/>
          <a:ext cx="6813708" cy="458493"/>
        </a:xfrm>
        <a:prstGeom prst="roundRect">
          <a:avLst/>
        </a:prstGeom>
        <a:noFill/>
        <a:ln>
          <a:solidFill>
            <a:srgbClr val="41A3CF"/>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MX" sz="1600" b="1" kern="1200" dirty="0">
              <a:solidFill>
                <a:schemeClr val="tx1"/>
              </a:solidFill>
            </a:rPr>
            <a:t>Módulo 1. </a:t>
          </a:r>
          <a:r>
            <a:rPr lang="es-MX" sz="2000" b="1" kern="1200" dirty="0">
              <a:solidFill>
                <a:schemeClr val="tx1"/>
              </a:solidFill>
            </a:rPr>
            <a:t>Personas indígenas</a:t>
          </a:r>
          <a:endParaRPr lang="es-ES" sz="2000" b="1" kern="1200" dirty="0">
            <a:solidFill>
              <a:schemeClr val="tx1"/>
            </a:solidFill>
          </a:endParaRPr>
        </a:p>
      </dsp:txBody>
      <dsp:txXfrm>
        <a:off x="22382" y="104995"/>
        <a:ext cx="6768944" cy="413729"/>
      </dsp:txXfrm>
    </dsp:sp>
    <dsp:sp modelId="{A202936E-7169-4CEF-A2B0-5C9121BDF651}">
      <dsp:nvSpPr>
        <dsp:cNvPr id="0" name=""/>
        <dsp:cNvSpPr/>
      </dsp:nvSpPr>
      <dsp:spPr>
        <a:xfrm>
          <a:off x="0" y="594297"/>
          <a:ext cx="6813708" cy="458493"/>
        </a:xfrm>
        <a:prstGeom prst="roundRect">
          <a:avLst/>
        </a:prstGeom>
        <a:noFill/>
        <a:ln>
          <a:solidFill>
            <a:srgbClr val="41A3CF"/>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MX" sz="1600" b="1" kern="1200" dirty="0">
              <a:solidFill>
                <a:schemeClr val="tx1"/>
              </a:solidFill>
            </a:rPr>
            <a:t>Módulo 2. </a:t>
          </a:r>
          <a:r>
            <a:rPr lang="es-MX" sz="2000" b="1" kern="1200" dirty="0">
              <a:solidFill>
                <a:schemeClr val="tx1"/>
              </a:solidFill>
            </a:rPr>
            <a:t>Personas con discapacidad</a:t>
          </a:r>
        </a:p>
      </dsp:txBody>
      <dsp:txXfrm>
        <a:off x="22382" y="616679"/>
        <a:ext cx="6768944" cy="413729"/>
      </dsp:txXfrm>
    </dsp:sp>
    <dsp:sp modelId="{7315ADD5-E0A9-4CFC-8AC1-808043F893FF}">
      <dsp:nvSpPr>
        <dsp:cNvPr id="0" name=""/>
        <dsp:cNvSpPr/>
      </dsp:nvSpPr>
      <dsp:spPr>
        <a:xfrm>
          <a:off x="0" y="1107511"/>
          <a:ext cx="6813708" cy="458493"/>
        </a:xfrm>
        <a:prstGeom prst="roundRect">
          <a:avLst/>
        </a:prstGeom>
        <a:noFill/>
        <a:ln>
          <a:solidFill>
            <a:srgbClr val="41A3CF"/>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MX" sz="1600" b="1" kern="1200" dirty="0">
              <a:solidFill>
                <a:schemeClr val="tx1"/>
              </a:solidFill>
            </a:rPr>
            <a:t>Módulo 3. </a:t>
          </a:r>
          <a:r>
            <a:rPr lang="es-MX" sz="2000" b="1" kern="1200" dirty="0">
              <a:solidFill>
                <a:schemeClr val="tx1"/>
              </a:solidFill>
              <a:latin typeface="Calibri"/>
              <a:ea typeface="+mn-ea"/>
              <a:cs typeface="+mn-cs"/>
            </a:rPr>
            <a:t>Personas de la</a:t>
          </a:r>
          <a:r>
            <a:rPr lang="es-MX" sz="2000" b="1" kern="1200" baseline="0" dirty="0">
              <a:solidFill>
                <a:schemeClr val="tx1"/>
              </a:solidFill>
              <a:latin typeface="Calibri"/>
              <a:ea typeface="+mn-ea"/>
              <a:cs typeface="+mn-cs"/>
            </a:rPr>
            <a:t> di</a:t>
          </a:r>
          <a:r>
            <a:rPr lang="es-MX" sz="2000" b="1" kern="1200" dirty="0">
              <a:solidFill>
                <a:schemeClr val="tx1"/>
              </a:solidFill>
            </a:rPr>
            <a:t>versidad religiosa</a:t>
          </a:r>
        </a:p>
      </dsp:txBody>
      <dsp:txXfrm>
        <a:off x="22382" y="1129893"/>
        <a:ext cx="6768944" cy="413729"/>
      </dsp:txXfrm>
    </dsp:sp>
    <dsp:sp modelId="{5CEA4E62-0437-47A2-8AAF-EF1C46C71009}">
      <dsp:nvSpPr>
        <dsp:cNvPr id="0" name=""/>
        <dsp:cNvSpPr/>
      </dsp:nvSpPr>
      <dsp:spPr>
        <a:xfrm>
          <a:off x="0" y="1620725"/>
          <a:ext cx="6813708" cy="458493"/>
        </a:xfrm>
        <a:prstGeom prst="roundRect">
          <a:avLst/>
        </a:prstGeom>
        <a:noFill/>
        <a:ln>
          <a:solidFill>
            <a:srgbClr val="41A3CF"/>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MX" sz="1600" b="1" kern="1200" dirty="0">
              <a:solidFill>
                <a:schemeClr val="tx1"/>
              </a:solidFill>
            </a:rPr>
            <a:t>Módulo 4. </a:t>
          </a:r>
          <a:r>
            <a:rPr lang="es-MX" sz="2000" b="1" kern="1200" dirty="0">
              <a:solidFill>
                <a:schemeClr val="tx1"/>
              </a:solidFill>
            </a:rPr>
            <a:t>Personas mayores</a:t>
          </a:r>
        </a:p>
      </dsp:txBody>
      <dsp:txXfrm>
        <a:off x="22382" y="1643107"/>
        <a:ext cx="6768944" cy="413729"/>
      </dsp:txXfrm>
    </dsp:sp>
    <dsp:sp modelId="{FD81466E-6FE5-4CF2-AEA4-EC4710E8C2BA}">
      <dsp:nvSpPr>
        <dsp:cNvPr id="0" name=""/>
        <dsp:cNvSpPr/>
      </dsp:nvSpPr>
      <dsp:spPr>
        <a:xfrm>
          <a:off x="0" y="2144587"/>
          <a:ext cx="6813708" cy="458493"/>
        </a:xfrm>
        <a:prstGeom prst="roundRect">
          <a:avLst/>
        </a:prstGeom>
        <a:noFill/>
        <a:ln>
          <a:solidFill>
            <a:srgbClr val="41A3CF"/>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MX" sz="1600" b="1" kern="1200" dirty="0">
              <a:solidFill>
                <a:schemeClr val="tx1"/>
              </a:solidFill>
            </a:rPr>
            <a:t>Módulo 5. </a:t>
          </a:r>
          <a:r>
            <a:rPr lang="es-MX" sz="2000" b="1" kern="1200" dirty="0">
              <a:solidFill>
                <a:schemeClr val="tx1"/>
              </a:solidFill>
            </a:rPr>
            <a:t>Niñas y niños</a:t>
          </a:r>
        </a:p>
      </dsp:txBody>
      <dsp:txXfrm>
        <a:off x="22382" y="2166969"/>
        <a:ext cx="6768944" cy="413729"/>
      </dsp:txXfrm>
    </dsp:sp>
    <dsp:sp modelId="{3509CD23-8382-46B1-A6FB-760BCA512790}">
      <dsp:nvSpPr>
        <dsp:cNvPr id="0" name=""/>
        <dsp:cNvSpPr/>
      </dsp:nvSpPr>
      <dsp:spPr>
        <a:xfrm>
          <a:off x="0" y="2647152"/>
          <a:ext cx="6813708" cy="458493"/>
        </a:xfrm>
        <a:prstGeom prst="roundRect">
          <a:avLst/>
        </a:prstGeom>
        <a:noFill/>
        <a:ln>
          <a:solidFill>
            <a:srgbClr val="41A3CF"/>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MX" sz="1600" b="1" kern="1200" dirty="0">
              <a:solidFill>
                <a:schemeClr val="tx1"/>
              </a:solidFill>
            </a:rPr>
            <a:t>Módulo 6. </a:t>
          </a:r>
          <a:r>
            <a:rPr lang="es-MX" sz="2000" b="1" kern="1200" dirty="0">
              <a:solidFill>
                <a:schemeClr val="tx1"/>
              </a:solidFill>
            </a:rPr>
            <a:t>Adolescentes y  jóvenes</a:t>
          </a:r>
        </a:p>
      </dsp:txBody>
      <dsp:txXfrm>
        <a:off x="22382" y="2669534"/>
        <a:ext cx="6768944" cy="413729"/>
      </dsp:txXfrm>
    </dsp:sp>
    <dsp:sp modelId="{CCB2DE51-FD86-448A-9FFD-C78BBFE49271}">
      <dsp:nvSpPr>
        <dsp:cNvPr id="0" name=""/>
        <dsp:cNvSpPr/>
      </dsp:nvSpPr>
      <dsp:spPr>
        <a:xfrm>
          <a:off x="0" y="3160366"/>
          <a:ext cx="6813708" cy="458493"/>
        </a:xfrm>
        <a:prstGeom prst="roundRect">
          <a:avLst/>
        </a:prstGeom>
        <a:noFill/>
        <a:ln>
          <a:solidFill>
            <a:srgbClr val="41A3CF"/>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MX" sz="1600" b="1" kern="1200" dirty="0">
              <a:solidFill>
                <a:schemeClr val="tx1"/>
              </a:solidFill>
            </a:rPr>
            <a:t>Módulo 7. </a:t>
          </a:r>
          <a:r>
            <a:rPr lang="es-MX" sz="2000" b="1" kern="1200" dirty="0">
              <a:solidFill>
                <a:schemeClr val="tx1"/>
              </a:solidFill>
            </a:rPr>
            <a:t>Mujeres</a:t>
          </a:r>
        </a:p>
      </dsp:txBody>
      <dsp:txXfrm>
        <a:off x="22382" y="3182748"/>
        <a:ext cx="6768944" cy="413729"/>
      </dsp:txXfrm>
    </dsp:sp>
    <dsp:sp modelId="{E0CF7810-EEE0-4F91-8464-012ED9A50CA1}">
      <dsp:nvSpPr>
        <dsp:cNvPr id="0" name=""/>
        <dsp:cNvSpPr/>
      </dsp:nvSpPr>
      <dsp:spPr>
        <a:xfrm>
          <a:off x="0" y="3673580"/>
          <a:ext cx="6813708" cy="458493"/>
        </a:xfrm>
        <a:prstGeom prst="roundRect">
          <a:avLst/>
        </a:prstGeom>
        <a:noFill/>
        <a:ln>
          <a:solidFill>
            <a:srgbClr val="41A3CF"/>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MX" sz="1900" kern="1200" dirty="0">
              <a:solidFill>
                <a:schemeClr val="tx1"/>
              </a:solidFill>
            </a:rPr>
            <a:t>*Sub-módulo7.1 </a:t>
          </a:r>
          <a:r>
            <a:rPr lang="es-MX" sz="1900" b="1" kern="1200" dirty="0">
              <a:solidFill>
                <a:schemeClr val="tx1"/>
              </a:solidFill>
            </a:rPr>
            <a:t>Trabajadoras del hogar remuneradas</a:t>
          </a:r>
        </a:p>
      </dsp:txBody>
      <dsp:txXfrm>
        <a:off x="22382" y="3695962"/>
        <a:ext cx="6768944" cy="413729"/>
      </dsp:txXfrm>
    </dsp:sp>
    <dsp:sp modelId="{E9729EEA-6AB7-4A25-A688-200CAF2696B0}">
      <dsp:nvSpPr>
        <dsp:cNvPr id="0" name=""/>
        <dsp:cNvSpPr/>
      </dsp:nvSpPr>
      <dsp:spPr>
        <a:xfrm>
          <a:off x="0" y="4267878"/>
          <a:ext cx="6813708" cy="458493"/>
        </a:xfrm>
        <a:prstGeom prst="roundRect">
          <a:avLst/>
        </a:prstGeom>
        <a:noFill/>
        <a:ln>
          <a:solidFill>
            <a:srgbClr val="41A3CF"/>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MX" sz="1800" b="1" kern="1200" dirty="0">
              <a:solidFill>
                <a:schemeClr val="tx1"/>
              </a:solidFill>
            </a:rPr>
            <a:t>Experiencias de discriminación</a:t>
          </a:r>
        </a:p>
      </dsp:txBody>
      <dsp:txXfrm>
        <a:off x="22382" y="4290260"/>
        <a:ext cx="6768944" cy="4137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BECF18-2673-B44D-88E4-9FE6CAA84888}">
      <dsp:nvSpPr>
        <dsp:cNvPr id="0" name=""/>
        <dsp:cNvSpPr/>
      </dsp:nvSpPr>
      <dsp:spPr>
        <a:xfrm>
          <a:off x="0" y="581159"/>
          <a:ext cx="5256099"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FC0364-29BD-184C-9279-755D4FA599EF}">
      <dsp:nvSpPr>
        <dsp:cNvPr id="0" name=""/>
        <dsp:cNvSpPr/>
      </dsp:nvSpPr>
      <dsp:spPr>
        <a:xfrm>
          <a:off x="262805" y="212159"/>
          <a:ext cx="3679270" cy="73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068" tIns="0" rIns="139068" bIns="0" numCol="1" spcCol="1270" anchor="ctr" anchorCtr="0">
          <a:noAutofit/>
        </a:bodyPr>
        <a:lstStyle/>
        <a:p>
          <a:pPr marL="0" lvl="0" indent="0" algn="l" defTabSz="1111250">
            <a:lnSpc>
              <a:spcPct val="90000"/>
            </a:lnSpc>
            <a:spcBef>
              <a:spcPct val="0"/>
            </a:spcBef>
            <a:spcAft>
              <a:spcPct val="35000"/>
            </a:spcAft>
            <a:buNone/>
          </a:pPr>
          <a:r>
            <a:rPr lang="es-ES" sz="2500" kern="1200" dirty="0"/>
            <a:t>Programas de la APF</a:t>
          </a:r>
        </a:p>
      </dsp:txBody>
      <dsp:txXfrm>
        <a:off x="298831" y="248185"/>
        <a:ext cx="3607218" cy="665948"/>
      </dsp:txXfrm>
    </dsp:sp>
    <dsp:sp modelId="{E6A7140D-2E76-294A-8E3C-F894D4EBC13E}">
      <dsp:nvSpPr>
        <dsp:cNvPr id="0" name=""/>
        <dsp:cNvSpPr/>
      </dsp:nvSpPr>
      <dsp:spPr>
        <a:xfrm>
          <a:off x="0" y="1715159"/>
          <a:ext cx="5256099"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8AC01C-6EE1-5843-99D5-12037B2A6849}">
      <dsp:nvSpPr>
        <dsp:cNvPr id="0" name=""/>
        <dsp:cNvSpPr/>
      </dsp:nvSpPr>
      <dsp:spPr>
        <a:xfrm>
          <a:off x="262805" y="1346159"/>
          <a:ext cx="3679270" cy="73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068" tIns="0" rIns="139068" bIns="0" numCol="1" spcCol="1270" anchor="ctr" anchorCtr="0">
          <a:noAutofit/>
        </a:bodyPr>
        <a:lstStyle/>
        <a:p>
          <a:pPr marL="0" lvl="0" indent="0" algn="l" defTabSz="1111250">
            <a:lnSpc>
              <a:spcPct val="90000"/>
            </a:lnSpc>
            <a:spcBef>
              <a:spcPct val="0"/>
            </a:spcBef>
            <a:spcAft>
              <a:spcPct val="35000"/>
            </a:spcAft>
            <a:buNone/>
          </a:pPr>
          <a:r>
            <a:rPr lang="es-ES" sz="2500" kern="1200" dirty="0"/>
            <a:t>ODS y Agenda 2030</a:t>
          </a:r>
        </a:p>
      </dsp:txBody>
      <dsp:txXfrm>
        <a:off x="298831" y="1382185"/>
        <a:ext cx="3607218" cy="665948"/>
      </dsp:txXfrm>
    </dsp:sp>
    <dsp:sp modelId="{A0778497-D5FE-484F-AE80-CFFB8EA4B535}">
      <dsp:nvSpPr>
        <dsp:cNvPr id="0" name=""/>
        <dsp:cNvSpPr/>
      </dsp:nvSpPr>
      <dsp:spPr>
        <a:xfrm>
          <a:off x="0" y="2849159"/>
          <a:ext cx="5256099"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A88C64-DDDB-B948-B86D-18AA5F7D95BE}">
      <dsp:nvSpPr>
        <dsp:cNvPr id="0" name=""/>
        <dsp:cNvSpPr/>
      </dsp:nvSpPr>
      <dsp:spPr>
        <a:xfrm>
          <a:off x="262805" y="2480159"/>
          <a:ext cx="3679270" cy="73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068" tIns="0" rIns="139068" bIns="0" numCol="1" spcCol="1270" anchor="ctr" anchorCtr="0">
          <a:noAutofit/>
        </a:bodyPr>
        <a:lstStyle/>
        <a:p>
          <a:pPr marL="0" lvl="0" indent="0" algn="l" defTabSz="1111250">
            <a:lnSpc>
              <a:spcPct val="90000"/>
            </a:lnSpc>
            <a:spcBef>
              <a:spcPct val="0"/>
            </a:spcBef>
            <a:spcAft>
              <a:spcPct val="35000"/>
            </a:spcAft>
            <a:buNone/>
          </a:pPr>
          <a:r>
            <a:rPr lang="es-ES" sz="2500" kern="1200" dirty="0"/>
            <a:t>Consenso de Montevideo</a:t>
          </a:r>
        </a:p>
      </dsp:txBody>
      <dsp:txXfrm>
        <a:off x="298831" y="2516185"/>
        <a:ext cx="3607218" cy="66594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MX"/>
          </a:p>
        </p:txBody>
      </p:sp>
      <p:sp>
        <p:nvSpPr>
          <p:cNvPr id="3" name="Marcador de fecha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ACF5B440-ACB9-4825-8A6C-329C6F0AC2C0}" type="datetimeFigureOut">
              <a:rPr lang="es-MX" smtClean="0"/>
              <a:pPr/>
              <a:t>03/09/18</a:t>
            </a:fld>
            <a:endParaRPr lang="es-MX"/>
          </a:p>
        </p:txBody>
      </p:sp>
      <p:sp>
        <p:nvSpPr>
          <p:cNvPr id="4" name="Marcador de pie de página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s-MX"/>
          </a:p>
        </p:txBody>
      </p:sp>
      <p:sp>
        <p:nvSpPr>
          <p:cNvPr id="5" name="Marcador de número de diapositiva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3ECF679-C684-41FF-9E14-5B522D1DE572}" type="slidenum">
              <a:rPr lang="es-MX" smtClean="0"/>
              <a:pPr/>
              <a:t>‹Nº›</a:t>
            </a:fld>
            <a:endParaRPr lang="es-MX"/>
          </a:p>
        </p:txBody>
      </p:sp>
    </p:spTree>
    <p:extLst>
      <p:ext uri="{BB962C8B-B14F-4D97-AF65-F5344CB8AC3E}">
        <p14:creationId xmlns:p14="http://schemas.microsoft.com/office/powerpoint/2010/main" val="28858582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MX"/>
          </a:p>
        </p:txBody>
      </p:sp>
      <p:sp>
        <p:nvSpPr>
          <p:cNvPr id="3" name="Marcador de fecha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56FE8E8-E90D-4D19-AB98-8288A55B6CA9}" type="datetimeFigureOut">
              <a:rPr lang="es-MX" smtClean="0"/>
              <a:pPr/>
              <a:t>03/09/18</a:t>
            </a:fld>
            <a:endParaRPr lang="es-MX"/>
          </a:p>
        </p:txBody>
      </p:sp>
      <p:sp>
        <p:nvSpPr>
          <p:cNvPr id="4" name="Marcador de imagen de diapositiva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s-MX"/>
          </a:p>
        </p:txBody>
      </p:sp>
      <p:sp>
        <p:nvSpPr>
          <p:cNvPr id="5" name="Marcador de nota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871F3AA-8541-4E49-8737-5B9F8107DA23}" type="slidenum">
              <a:rPr lang="es-MX" smtClean="0"/>
              <a:pPr/>
              <a:t>‹Nº›</a:t>
            </a:fld>
            <a:endParaRPr lang="es-MX"/>
          </a:p>
        </p:txBody>
      </p:sp>
    </p:spTree>
    <p:extLst>
      <p:ext uri="{BB962C8B-B14F-4D97-AF65-F5344CB8AC3E}">
        <p14:creationId xmlns:p14="http://schemas.microsoft.com/office/powerpoint/2010/main" val="329192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871F3AA-8541-4E49-8737-5B9F8107DA23}" type="slidenum">
              <a:rPr lang="es-MX" smtClean="0"/>
              <a:pPr/>
              <a:t>1</a:t>
            </a:fld>
            <a:endParaRPr lang="es-MX"/>
          </a:p>
        </p:txBody>
      </p:sp>
    </p:spTree>
    <p:extLst>
      <p:ext uri="{BB962C8B-B14F-4D97-AF65-F5344CB8AC3E}">
        <p14:creationId xmlns:p14="http://schemas.microsoft.com/office/powerpoint/2010/main" val="695890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ORDENAR</a:t>
            </a:r>
          </a:p>
        </p:txBody>
      </p:sp>
      <p:sp>
        <p:nvSpPr>
          <p:cNvPr id="4" name="Marcador de número de diapositiva 3"/>
          <p:cNvSpPr>
            <a:spLocks noGrp="1"/>
          </p:cNvSpPr>
          <p:nvPr>
            <p:ph type="sldNum" sz="quarter" idx="10"/>
          </p:nvPr>
        </p:nvSpPr>
        <p:spPr/>
        <p:txBody>
          <a:bodyPr/>
          <a:lstStyle/>
          <a:p>
            <a:fld id="{7871F3AA-8541-4E49-8737-5B9F8107DA23}" type="slidenum">
              <a:rPr lang="es-MX" smtClean="0"/>
              <a:pPr/>
              <a:t>25</a:t>
            </a:fld>
            <a:endParaRPr lang="es-MX"/>
          </a:p>
        </p:txBody>
      </p:sp>
    </p:spTree>
    <p:extLst>
      <p:ext uri="{BB962C8B-B14F-4D97-AF65-F5344CB8AC3E}">
        <p14:creationId xmlns:p14="http://schemas.microsoft.com/office/powerpoint/2010/main" val="1436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ORDENAR</a:t>
            </a:r>
          </a:p>
        </p:txBody>
      </p:sp>
      <p:sp>
        <p:nvSpPr>
          <p:cNvPr id="4" name="Marcador de número de diapositiva 3"/>
          <p:cNvSpPr>
            <a:spLocks noGrp="1"/>
          </p:cNvSpPr>
          <p:nvPr>
            <p:ph type="sldNum" sz="quarter" idx="10"/>
          </p:nvPr>
        </p:nvSpPr>
        <p:spPr/>
        <p:txBody>
          <a:bodyPr/>
          <a:lstStyle/>
          <a:p>
            <a:fld id="{7871F3AA-8541-4E49-8737-5B9F8107DA23}" type="slidenum">
              <a:rPr lang="es-MX" smtClean="0"/>
              <a:pPr/>
              <a:t>26</a:t>
            </a:fld>
            <a:endParaRPr lang="es-MX"/>
          </a:p>
        </p:txBody>
      </p:sp>
    </p:spTree>
    <p:extLst>
      <p:ext uri="{BB962C8B-B14F-4D97-AF65-F5344CB8AC3E}">
        <p14:creationId xmlns:p14="http://schemas.microsoft.com/office/powerpoint/2010/main" val="1462892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ORDENAR</a:t>
            </a:r>
          </a:p>
        </p:txBody>
      </p:sp>
      <p:sp>
        <p:nvSpPr>
          <p:cNvPr id="4" name="Marcador de número de diapositiva 3"/>
          <p:cNvSpPr>
            <a:spLocks noGrp="1"/>
          </p:cNvSpPr>
          <p:nvPr>
            <p:ph type="sldNum" sz="quarter" idx="10"/>
          </p:nvPr>
        </p:nvSpPr>
        <p:spPr/>
        <p:txBody>
          <a:bodyPr/>
          <a:lstStyle/>
          <a:p>
            <a:fld id="{7871F3AA-8541-4E49-8737-5B9F8107DA23}" type="slidenum">
              <a:rPr lang="es-MX" smtClean="0"/>
              <a:pPr/>
              <a:t>45</a:t>
            </a:fld>
            <a:endParaRPr lang="es-MX"/>
          </a:p>
        </p:txBody>
      </p:sp>
    </p:spTree>
    <p:extLst>
      <p:ext uri="{BB962C8B-B14F-4D97-AF65-F5344CB8AC3E}">
        <p14:creationId xmlns:p14="http://schemas.microsoft.com/office/powerpoint/2010/main" val="175561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ORDENAR</a:t>
            </a:r>
          </a:p>
        </p:txBody>
      </p:sp>
      <p:sp>
        <p:nvSpPr>
          <p:cNvPr id="4" name="Marcador de número de diapositiva 3"/>
          <p:cNvSpPr>
            <a:spLocks noGrp="1"/>
          </p:cNvSpPr>
          <p:nvPr>
            <p:ph type="sldNum" sz="quarter" idx="10"/>
          </p:nvPr>
        </p:nvSpPr>
        <p:spPr/>
        <p:txBody>
          <a:bodyPr/>
          <a:lstStyle/>
          <a:p>
            <a:fld id="{7871F3AA-8541-4E49-8737-5B9F8107DA23}" type="slidenum">
              <a:rPr lang="es-MX" smtClean="0"/>
              <a:pPr/>
              <a:t>47</a:t>
            </a:fld>
            <a:endParaRPr lang="es-MX"/>
          </a:p>
        </p:txBody>
      </p:sp>
    </p:spTree>
    <p:extLst>
      <p:ext uri="{BB962C8B-B14F-4D97-AF65-F5344CB8AC3E}">
        <p14:creationId xmlns:p14="http://schemas.microsoft.com/office/powerpoint/2010/main" val="2992927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871F3AA-8541-4E49-8737-5B9F8107DA23}" type="slidenum">
              <a:rPr lang="es-MX" smtClean="0"/>
              <a:pPr/>
              <a:t>48</a:t>
            </a:fld>
            <a:endParaRPr lang="es-MX"/>
          </a:p>
        </p:txBody>
      </p:sp>
    </p:spTree>
    <p:extLst>
      <p:ext uri="{BB962C8B-B14F-4D97-AF65-F5344CB8AC3E}">
        <p14:creationId xmlns:p14="http://schemas.microsoft.com/office/powerpoint/2010/main" val="422508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871F3AA-8541-4E49-8737-5B9F8107DA23}" type="slidenum">
              <a:rPr lang="es-MX" smtClean="0"/>
              <a:pPr/>
              <a:t>49</a:t>
            </a:fld>
            <a:endParaRPr lang="es-MX"/>
          </a:p>
        </p:txBody>
      </p:sp>
    </p:spTree>
    <p:extLst>
      <p:ext uri="{BB962C8B-B14F-4D97-AF65-F5344CB8AC3E}">
        <p14:creationId xmlns:p14="http://schemas.microsoft.com/office/powerpoint/2010/main" val="1351244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871F3AA-8541-4E49-8737-5B9F8107DA23}" type="slidenum">
              <a:rPr lang="es-MX" smtClean="0"/>
              <a:pPr/>
              <a:t>50</a:t>
            </a:fld>
            <a:endParaRPr lang="es-MX"/>
          </a:p>
        </p:txBody>
      </p:sp>
    </p:spTree>
    <p:extLst>
      <p:ext uri="{BB962C8B-B14F-4D97-AF65-F5344CB8AC3E}">
        <p14:creationId xmlns:p14="http://schemas.microsoft.com/office/powerpoint/2010/main" val="3630503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871F3AA-8541-4E49-8737-5B9F8107DA23}" type="slidenum">
              <a:rPr lang="es-MX" smtClean="0"/>
              <a:pPr/>
              <a:t>4</a:t>
            </a:fld>
            <a:endParaRPr lang="es-MX"/>
          </a:p>
        </p:txBody>
      </p:sp>
    </p:spTree>
    <p:extLst>
      <p:ext uri="{BB962C8B-B14F-4D97-AF65-F5344CB8AC3E}">
        <p14:creationId xmlns:p14="http://schemas.microsoft.com/office/powerpoint/2010/main" val="2581700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871F3AA-8541-4E49-8737-5B9F8107DA23}" type="slidenum">
              <a:rPr lang="es-MX" smtClean="0"/>
              <a:pPr/>
              <a:t>5</a:t>
            </a:fld>
            <a:endParaRPr lang="es-MX"/>
          </a:p>
        </p:txBody>
      </p:sp>
    </p:spTree>
    <p:extLst>
      <p:ext uri="{BB962C8B-B14F-4D97-AF65-F5344CB8AC3E}">
        <p14:creationId xmlns:p14="http://schemas.microsoft.com/office/powerpoint/2010/main" val="225100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871F3AA-8541-4E49-8737-5B9F8107DA23}" type="slidenum">
              <a:rPr lang="es-MX" smtClean="0"/>
              <a:pPr/>
              <a:t>6</a:t>
            </a:fld>
            <a:endParaRPr lang="es-MX"/>
          </a:p>
        </p:txBody>
      </p:sp>
    </p:spTree>
    <p:extLst>
      <p:ext uri="{BB962C8B-B14F-4D97-AF65-F5344CB8AC3E}">
        <p14:creationId xmlns:p14="http://schemas.microsoft.com/office/powerpoint/2010/main" val="1299665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0D87287-DEA2-46FC-9470-82DC1D939DE0}" type="slidenum">
              <a:rPr lang="es-MX" smtClean="0"/>
              <a:t>10</a:t>
            </a:fld>
            <a:endParaRPr lang="es-MX"/>
          </a:p>
        </p:txBody>
      </p:sp>
    </p:spTree>
    <p:extLst>
      <p:ext uri="{BB962C8B-B14F-4D97-AF65-F5344CB8AC3E}">
        <p14:creationId xmlns:p14="http://schemas.microsoft.com/office/powerpoint/2010/main" val="878057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0D87287-DEA2-46FC-9470-82DC1D939DE0}" type="slidenum">
              <a:rPr lang="es-MX" smtClean="0"/>
              <a:t>11</a:t>
            </a:fld>
            <a:endParaRPr lang="es-MX"/>
          </a:p>
        </p:txBody>
      </p:sp>
    </p:spTree>
    <p:extLst>
      <p:ext uri="{BB962C8B-B14F-4D97-AF65-F5344CB8AC3E}">
        <p14:creationId xmlns:p14="http://schemas.microsoft.com/office/powerpoint/2010/main" val="1458759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871F3AA-8541-4E49-8737-5B9F8107DA23}" type="slidenum">
              <a:rPr lang="es-MX" smtClean="0"/>
              <a:pPr/>
              <a:t>13</a:t>
            </a:fld>
            <a:endParaRPr lang="es-MX"/>
          </a:p>
        </p:txBody>
      </p:sp>
    </p:spTree>
    <p:extLst>
      <p:ext uri="{BB962C8B-B14F-4D97-AF65-F5344CB8AC3E}">
        <p14:creationId xmlns:p14="http://schemas.microsoft.com/office/powerpoint/2010/main" val="3668903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2" defTabSz="931774">
              <a:defRPr/>
            </a:pPr>
            <a:r>
              <a:rPr lang="es-ES" dirty="0"/>
              <a:t>Resultan de prácticas </a:t>
            </a:r>
            <a:r>
              <a:rPr lang="es-MX" dirty="0"/>
              <a:t>institucionalizadas o informales que niegan o vulneran de forma sistemática el ejercicio de derechos y la igualdad de oportunidades de ciertos grupos sociales, que los colocan en una situación de profunda desventaja respecto de otros grupos. Las brechas de resultados reflejan así la discriminación estructural, aunque se relacionan también con otros procesos sociales y económicos. </a:t>
            </a:r>
            <a:endParaRPr lang="es-ES_tradnl" dirty="0"/>
          </a:p>
          <a:p>
            <a:endParaRPr lang="es-ES" dirty="0"/>
          </a:p>
        </p:txBody>
      </p:sp>
      <p:sp>
        <p:nvSpPr>
          <p:cNvPr id="4" name="Marcador de número de diapositiva 3"/>
          <p:cNvSpPr>
            <a:spLocks noGrp="1"/>
          </p:cNvSpPr>
          <p:nvPr>
            <p:ph type="sldNum" sz="quarter" idx="10"/>
          </p:nvPr>
        </p:nvSpPr>
        <p:spPr/>
        <p:txBody>
          <a:bodyPr/>
          <a:lstStyle/>
          <a:p>
            <a:fld id="{7871F3AA-8541-4E49-8737-5B9F8107DA23}" type="slidenum">
              <a:rPr lang="es-MX" smtClean="0"/>
              <a:pPr/>
              <a:t>19</a:t>
            </a:fld>
            <a:endParaRPr lang="es-MX"/>
          </a:p>
        </p:txBody>
      </p:sp>
    </p:spTree>
    <p:extLst>
      <p:ext uri="{BB962C8B-B14F-4D97-AF65-F5344CB8AC3E}">
        <p14:creationId xmlns:p14="http://schemas.microsoft.com/office/powerpoint/2010/main" val="429681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ORDENAR</a:t>
            </a:r>
          </a:p>
        </p:txBody>
      </p:sp>
      <p:sp>
        <p:nvSpPr>
          <p:cNvPr id="4" name="Marcador de número de diapositiva 3"/>
          <p:cNvSpPr>
            <a:spLocks noGrp="1"/>
          </p:cNvSpPr>
          <p:nvPr>
            <p:ph type="sldNum" sz="quarter" idx="10"/>
          </p:nvPr>
        </p:nvSpPr>
        <p:spPr/>
        <p:txBody>
          <a:bodyPr/>
          <a:lstStyle/>
          <a:p>
            <a:fld id="{7871F3AA-8541-4E49-8737-5B9F8107DA23}" type="slidenum">
              <a:rPr lang="es-MX" smtClean="0"/>
              <a:pPr/>
              <a:t>23</a:t>
            </a:fld>
            <a:endParaRPr lang="es-MX"/>
          </a:p>
        </p:txBody>
      </p:sp>
    </p:spTree>
    <p:extLst>
      <p:ext uri="{BB962C8B-B14F-4D97-AF65-F5344CB8AC3E}">
        <p14:creationId xmlns:p14="http://schemas.microsoft.com/office/powerpoint/2010/main" val="511960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_tradnl"/>
              <a:t>Clic para editar título</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a:t>Haga clic para modificar el estilo de subtítulo del patrón</a:t>
            </a:r>
          </a:p>
        </p:txBody>
      </p:sp>
      <p:sp>
        <p:nvSpPr>
          <p:cNvPr id="4" name="Marcador de fecha 3"/>
          <p:cNvSpPr>
            <a:spLocks noGrp="1"/>
          </p:cNvSpPr>
          <p:nvPr>
            <p:ph type="dt" sz="half" idx="10"/>
          </p:nvPr>
        </p:nvSpPr>
        <p:spPr/>
        <p:txBody>
          <a:bodyPr/>
          <a:lstStyle/>
          <a:p>
            <a:fld id="{284B73DC-C77F-444B-8ED1-DB1A0E93F7F3}" type="datetimeFigureOut">
              <a:rPr lang="es-ES_tradnl" smtClean="0"/>
              <a:pPr/>
              <a:t>3/9/18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88CCBA25-39E9-E34D-8746-C387DAF6DA5D}" type="slidenum">
              <a:rPr lang="es-ES_tradnl" smtClean="0"/>
              <a:pPr/>
              <a:t>‹Nº›</a:t>
            </a:fld>
            <a:endParaRPr lang="es-ES_trad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284B73DC-C77F-444B-8ED1-DB1A0E93F7F3}" type="datetimeFigureOut">
              <a:rPr lang="es-ES_tradnl" smtClean="0"/>
              <a:pPr/>
              <a:t>3/9/18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88CCBA25-39E9-E34D-8746-C387DAF6DA5D}" type="slidenum">
              <a:rPr lang="es-ES_tradnl" smtClean="0"/>
              <a:pPr/>
              <a:t>‹Nº›</a:t>
            </a:fld>
            <a:endParaRPr lang="es-ES_trad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_tradnl"/>
              <a:t>Clic para editar título</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284B73DC-C77F-444B-8ED1-DB1A0E93F7F3}" type="datetimeFigureOut">
              <a:rPr lang="es-ES_tradnl" smtClean="0"/>
              <a:pPr/>
              <a:t>3/9/18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88CCBA25-39E9-E34D-8746-C387DAF6DA5D}" type="slidenum">
              <a:rPr lang="es-ES_tradnl" smtClean="0"/>
              <a:pPr/>
              <a:t>‹Nº›</a:t>
            </a:fld>
            <a:endParaRPr lang="es-ES_tradn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En blanco">
    <p:spTree>
      <p:nvGrpSpPr>
        <p:cNvPr id="1" name=""/>
        <p:cNvGrpSpPr/>
        <p:nvPr/>
      </p:nvGrpSpPr>
      <p:grpSpPr>
        <a:xfrm>
          <a:off x="0" y="0"/>
          <a:ext cx="0" cy="0"/>
          <a:chOff x="0" y="0"/>
          <a:chExt cx="0" cy="0"/>
        </a:xfrm>
      </p:grpSpPr>
      <p:sp>
        <p:nvSpPr>
          <p:cNvPr id="5" name="Marcador de contenido 2"/>
          <p:cNvSpPr>
            <a:spLocks noGrp="1"/>
          </p:cNvSpPr>
          <p:nvPr>
            <p:ph idx="1"/>
          </p:nvPr>
        </p:nvSpPr>
        <p:spPr>
          <a:xfrm>
            <a:off x="442914" y="333374"/>
            <a:ext cx="11341100" cy="6119813"/>
          </a:xfrm>
        </p:spPr>
        <p:txBody>
          <a:bodyPr>
            <a:noAutofit/>
          </a:bodyPr>
          <a:lstStyle/>
          <a:p>
            <a:pPr lvl="0"/>
            <a:r>
              <a:rPr lang="es-ES" dirty="0"/>
              <a:t>Editar el estilo de texto del patrón</a:t>
            </a:r>
          </a:p>
          <a:p>
            <a:pPr lvl="1"/>
            <a:r>
              <a:rPr lang="es-ES" dirty="0"/>
              <a:t>Segundo nivel</a:t>
            </a:r>
          </a:p>
          <a:p>
            <a:pPr lvl="2"/>
            <a:r>
              <a:rPr lang="es-ES" dirty="0"/>
              <a:t>Tercer nivel</a:t>
            </a:r>
          </a:p>
        </p:txBody>
      </p:sp>
      <p:pic>
        <p:nvPicPr>
          <p:cNvPr id="10" name="Imagen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464" y="0"/>
            <a:ext cx="12192000" cy="338164"/>
          </a:xfrm>
          <a:prstGeom prst="rect">
            <a:avLst/>
          </a:prstGeom>
        </p:spPr>
      </p:pic>
    </p:spTree>
    <p:extLst>
      <p:ext uri="{BB962C8B-B14F-4D97-AF65-F5344CB8AC3E}">
        <p14:creationId xmlns:p14="http://schemas.microsoft.com/office/powerpoint/2010/main" val="4146313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En blanco - notas al pie">
    <p:spTree>
      <p:nvGrpSpPr>
        <p:cNvPr id="1" name=""/>
        <p:cNvGrpSpPr/>
        <p:nvPr/>
      </p:nvGrpSpPr>
      <p:grpSpPr>
        <a:xfrm>
          <a:off x="0" y="0"/>
          <a:ext cx="0" cy="0"/>
          <a:chOff x="0" y="0"/>
          <a:chExt cx="0" cy="0"/>
        </a:xfrm>
      </p:grpSpPr>
      <p:sp>
        <p:nvSpPr>
          <p:cNvPr id="5" name="Marcador de contenido 2"/>
          <p:cNvSpPr>
            <a:spLocks noGrp="1"/>
          </p:cNvSpPr>
          <p:nvPr>
            <p:ph idx="1"/>
          </p:nvPr>
        </p:nvSpPr>
        <p:spPr>
          <a:xfrm>
            <a:off x="442914" y="333375"/>
            <a:ext cx="11341100" cy="5379168"/>
          </a:xfrm>
        </p:spPr>
        <p:txBody>
          <a:bodyPr>
            <a:noAutofit/>
          </a:bodyPr>
          <a:lstStyle/>
          <a:p>
            <a:pPr lvl="0"/>
            <a:r>
              <a:rPr lang="es-ES" dirty="0"/>
              <a:t>Editar el estilo de texto del patrón</a:t>
            </a:r>
          </a:p>
          <a:p>
            <a:pPr lvl="1"/>
            <a:r>
              <a:rPr lang="es-ES" dirty="0"/>
              <a:t>Segundo nivel</a:t>
            </a:r>
          </a:p>
          <a:p>
            <a:pPr lvl="2"/>
            <a:r>
              <a:rPr lang="es-ES" dirty="0"/>
              <a:t>Tercer nivel</a:t>
            </a:r>
          </a:p>
        </p:txBody>
      </p:sp>
      <p:pic>
        <p:nvPicPr>
          <p:cNvPr id="10" name="Imagen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464" y="0"/>
            <a:ext cx="12192000" cy="338164"/>
          </a:xfrm>
          <a:prstGeom prst="rect">
            <a:avLst/>
          </a:prstGeom>
        </p:spPr>
      </p:pic>
      <p:sp>
        <p:nvSpPr>
          <p:cNvPr id="4" name="Marcador de texto 5"/>
          <p:cNvSpPr>
            <a:spLocks noGrp="1"/>
          </p:cNvSpPr>
          <p:nvPr>
            <p:ph type="body" sz="quarter" idx="10" hasCustomPrompt="1"/>
          </p:nvPr>
        </p:nvSpPr>
        <p:spPr>
          <a:xfrm>
            <a:off x="452438" y="5899150"/>
            <a:ext cx="11331575" cy="554038"/>
          </a:xfrm>
        </p:spPr>
        <p:txBody>
          <a:bodyPr anchor="b"/>
          <a:lstStyle>
            <a:lvl1pPr>
              <a:spcBef>
                <a:spcPts val="0"/>
              </a:spcBef>
              <a:defRPr sz="900" baseline="0"/>
            </a:lvl1pPr>
          </a:lstStyle>
          <a:p>
            <a:pPr lvl="0"/>
            <a:r>
              <a:rPr lang="es-ES" dirty="0"/>
              <a:t>Notas al pie</a:t>
            </a:r>
          </a:p>
        </p:txBody>
      </p:sp>
    </p:spTree>
    <p:extLst>
      <p:ext uri="{BB962C8B-B14F-4D97-AF65-F5344CB8AC3E}">
        <p14:creationId xmlns:p14="http://schemas.microsoft.com/office/powerpoint/2010/main" val="2057006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ítulo vertical y tex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6077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284B73DC-C77F-444B-8ED1-DB1A0E93F7F3}" type="datetimeFigureOut">
              <a:rPr lang="es-ES_tradnl" smtClean="0"/>
              <a:pPr/>
              <a:t>3/9/18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88CCBA25-39E9-E34D-8746-C387DAF6DA5D}" type="slidenum">
              <a:rPr lang="es-ES_tradnl" smtClean="0"/>
              <a:pPr/>
              <a:t>‹Nº›</a:t>
            </a:fld>
            <a:endParaRPr lang="es-ES_trad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_tradnl"/>
              <a:t>Clic para editar título</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284B73DC-C77F-444B-8ED1-DB1A0E93F7F3}" type="datetimeFigureOut">
              <a:rPr lang="es-ES_tradnl" smtClean="0"/>
              <a:pPr/>
              <a:t>3/9/18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88CCBA25-39E9-E34D-8746-C387DAF6DA5D}" type="slidenum">
              <a:rPr lang="es-ES_tradnl" smtClean="0"/>
              <a:pPr/>
              <a:t>‹Nº›</a:t>
            </a:fld>
            <a:endParaRPr lang="es-ES_trad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sz="half" idx="1"/>
          </p:nvPr>
        </p:nvSpPr>
        <p:spPr>
          <a:xfrm>
            <a:off x="838200" y="1825625"/>
            <a:ext cx="5181600" cy="435133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fecha 4"/>
          <p:cNvSpPr>
            <a:spLocks noGrp="1"/>
          </p:cNvSpPr>
          <p:nvPr>
            <p:ph type="dt" sz="half" idx="10"/>
          </p:nvPr>
        </p:nvSpPr>
        <p:spPr/>
        <p:txBody>
          <a:bodyPr/>
          <a:lstStyle/>
          <a:p>
            <a:fld id="{284B73DC-C77F-444B-8ED1-DB1A0E93F7F3}" type="datetimeFigureOut">
              <a:rPr lang="es-ES_tradnl" smtClean="0"/>
              <a:pPr/>
              <a:t>3/9/18</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88CCBA25-39E9-E34D-8746-C387DAF6DA5D}" type="slidenum">
              <a:rPr lang="es-ES_tradnl" smtClean="0"/>
              <a:pPr/>
              <a:t>‹Nº›</a:t>
            </a:fld>
            <a:endParaRPr lang="es-ES_trad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_tradnl"/>
              <a:t>Clic para editar título</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7" name="Marcador de fecha 6"/>
          <p:cNvSpPr>
            <a:spLocks noGrp="1"/>
          </p:cNvSpPr>
          <p:nvPr>
            <p:ph type="dt" sz="half" idx="10"/>
          </p:nvPr>
        </p:nvSpPr>
        <p:spPr/>
        <p:txBody>
          <a:bodyPr/>
          <a:lstStyle/>
          <a:p>
            <a:fld id="{284B73DC-C77F-444B-8ED1-DB1A0E93F7F3}" type="datetimeFigureOut">
              <a:rPr lang="es-ES_tradnl" smtClean="0"/>
              <a:pPr/>
              <a:t>3/9/18</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88CCBA25-39E9-E34D-8746-C387DAF6DA5D}" type="slidenum">
              <a:rPr lang="es-ES_tradnl" smtClean="0"/>
              <a:pPr/>
              <a:t>‹Nº›</a:t>
            </a:fld>
            <a:endParaRPr lang="es-ES_trad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fecha 2"/>
          <p:cNvSpPr>
            <a:spLocks noGrp="1"/>
          </p:cNvSpPr>
          <p:nvPr>
            <p:ph type="dt" sz="half" idx="10"/>
          </p:nvPr>
        </p:nvSpPr>
        <p:spPr/>
        <p:txBody>
          <a:bodyPr/>
          <a:lstStyle/>
          <a:p>
            <a:fld id="{284B73DC-C77F-444B-8ED1-DB1A0E93F7F3}" type="datetimeFigureOut">
              <a:rPr lang="es-ES_tradnl" smtClean="0"/>
              <a:pPr/>
              <a:t>3/9/18</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88CCBA25-39E9-E34D-8746-C387DAF6DA5D}" type="slidenum">
              <a:rPr lang="es-ES_tradnl" smtClean="0"/>
              <a:pPr/>
              <a:t>‹Nº›</a:t>
            </a:fld>
            <a:endParaRPr lang="es-ES_trad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284B73DC-C77F-444B-8ED1-DB1A0E93F7F3}" type="datetimeFigureOut">
              <a:rPr lang="es-ES_tradnl" smtClean="0"/>
              <a:pPr/>
              <a:t>3/9/18</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88CCBA25-39E9-E34D-8746-C387DAF6DA5D}" type="slidenum">
              <a:rPr lang="es-ES_tradnl" smtClean="0"/>
              <a:pPr/>
              <a:t>‹Nº›</a:t>
            </a:fld>
            <a:endParaRPr lang="es-ES_trad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a:t>Clic para editar título</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284B73DC-C77F-444B-8ED1-DB1A0E93F7F3}" type="datetimeFigureOut">
              <a:rPr lang="es-ES_tradnl" smtClean="0"/>
              <a:pPr/>
              <a:t>3/9/18</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88CCBA25-39E9-E34D-8746-C387DAF6DA5D}" type="slidenum">
              <a:rPr lang="es-ES_tradnl" smtClean="0"/>
              <a:pPr/>
              <a:t>‹Nº›</a:t>
            </a:fld>
            <a:endParaRPr lang="es-ES_trad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a:t>Clic para editar título</a:t>
            </a:r>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284B73DC-C77F-444B-8ED1-DB1A0E93F7F3}" type="datetimeFigureOut">
              <a:rPr lang="es-ES_tradnl" smtClean="0"/>
              <a:pPr/>
              <a:t>3/9/18</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88CCBA25-39E9-E34D-8746-C387DAF6DA5D}" type="slidenum">
              <a:rPr lang="es-ES_tradnl" smtClean="0"/>
              <a:pPr/>
              <a:t>‹Nº›</a:t>
            </a:fld>
            <a:endParaRPr lang="es-ES_trad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_tradnl"/>
              <a:t>Clic para editar título</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4B73DC-C77F-444B-8ED1-DB1A0E93F7F3}" type="datetimeFigureOut">
              <a:rPr lang="es-ES_tradnl" smtClean="0"/>
              <a:pPr/>
              <a:t>3/9/18</a:t>
            </a:fld>
            <a:endParaRPr lang="es-ES_tradn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CCBA25-39E9-E34D-8746-C387DAF6DA5D}" type="slidenum">
              <a:rPr lang="es-ES_tradnl" smtClean="0"/>
              <a:pPr/>
              <a:t>‹Nº›</a:t>
            </a:fld>
            <a:endParaRPr lang="es-ES_tradnl"/>
          </a:p>
        </p:txBody>
      </p:sp>
    </p:spTree>
    <p:extLst>
      <p:ext uri="{BB962C8B-B14F-4D97-AF65-F5344CB8AC3E}">
        <p14:creationId xmlns:p14="http://schemas.microsoft.com/office/powerpoint/2010/main" val="2131095006"/>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655" r:id="rId12"/>
    <p:sldLayoutId id="2147483657" r:id="rId13"/>
    <p:sldLayoutId id="214748379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userDrawn="1">
          <p15:clr>
            <a:srgbClr val="F26B43"/>
          </p15:clr>
        </p15:guide>
        <p15:guide id="2" pos="279" userDrawn="1">
          <p15:clr>
            <a:srgbClr val="F26B43"/>
          </p15:clr>
        </p15:guide>
        <p15:guide id="3" orient="horz" pos="686" userDrawn="1">
          <p15:clr>
            <a:srgbClr val="F26B43"/>
          </p15:clr>
        </p15:guide>
        <p15:guide id="4" orient="horz" pos="786" userDrawn="1">
          <p15:clr>
            <a:srgbClr val="F26B43"/>
          </p15:clr>
        </p15:guide>
        <p15:guide id="5" pos="7423" userDrawn="1">
          <p15:clr>
            <a:srgbClr val="F26B43"/>
          </p15:clr>
        </p15:guide>
        <p15:guide id="6" orient="horz" pos="4065"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2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8.emf"/></Relationships>
</file>

<file path=ppt/slides/_rels/slide4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png"/><Relationship Id="rId7" Type="http://schemas.openxmlformats.org/officeDocument/2006/relationships/diagramColors" Target="../diagrams/colors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8.emf"/></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emf"/></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7095" y="466288"/>
            <a:ext cx="3416639" cy="1102338"/>
          </a:xfrm>
          <a:prstGeom prst="rect">
            <a:avLst/>
          </a:prstGeom>
        </p:spPr>
      </p:pic>
      <p:pic>
        <p:nvPicPr>
          <p:cNvPr id="16" name="Imagen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4718" y="5894038"/>
            <a:ext cx="674637" cy="777343"/>
          </a:xfrm>
          <a:prstGeom prst="rect">
            <a:avLst/>
          </a:prstGeom>
        </p:spPr>
      </p:pic>
      <p:pic>
        <p:nvPicPr>
          <p:cNvPr id="18" name="Imagen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27775" y="6033756"/>
            <a:ext cx="521896" cy="587448"/>
          </a:xfrm>
          <a:prstGeom prst="rect">
            <a:avLst/>
          </a:prstGeom>
        </p:spPr>
      </p:pic>
      <p:pic>
        <p:nvPicPr>
          <p:cNvPr id="19" name="Imagen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7885" y="6015885"/>
            <a:ext cx="1057870" cy="677037"/>
          </a:xfrm>
          <a:prstGeom prst="rect">
            <a:avLst/>
          </a:prstGeom>
        </p:spPr>
      </p:pic>
      <p:pic>
        <p:nvPicPr>
          <p:cNvPr id="20" name="Imagen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12186" y="5990932"/>
            <a:ext cx="1065732" cy="630272"/>
          </a:xfrm>
          <a:prstGeom prst="rect">
            <a:avLst/>
          </a:prstGeom>
        </p:spPr>
      </p:pic>
      <p:cxnSp>
        <p:nvCxnSpPr>
          <p:cNvPr id="8" name="Conector recto 7"/>
          <p:cNvCxnSpPr/>
          <p:nvPr/>
        </p:nvCxnSpPr>
        <p:spPr>
          <a:xfrm flipH="1">
            <a:off x="1402787" y="6220171"/>
            <a:ext cx="563" cy="335205"/>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1" name="Imagen 20"/>
          <p:cNvPicPr>
            <a:picLocks noChangeAspect="1"/>
          </p:cNvPicPr>
          <p:nvPr/>
        </p:nvPicPr>
        <p:blipFill>
          <a:blip r:embed="rId8"/>
          <a:stretch>
            <a:fillRect/>
          </a:stretch>
        </p:blipFill>
        <p:spPr>
          <a:xfrm>
            <a:off x="471399" y="6188770"/>
            <a:ext cx="3538096" cy="432434"/>
          </a:xfrm>
          <a:prstGeom prst="rect">
            <a:avLst/>
          </a:prstGeom>
        </p:spPr>
      </p:pic>
      <p:sp>
        <p:nvSpPr>
          <p:cNvPr id="12" name="CuadroTexto 11">
            <a:extLst>
              <a:ext uri="{FF2B5EF4-FFF2-40B4-BE49-F238E27FC236}">
                <a16:creationId xmlns:a16="http://schemas.microsoft.com/office/drawing/2014/main" id="{586C2AEC-FE51-F040-9FFF-7795D8043DD4}"/>
              </a:ext>
            </a:extLst>
          </p:cNvPr>
          <p:cNvSpPr txBox="1"/>
          <p:nvPr/>
        </p:nvSpPr>
        <p:spPr>
          <a:xfrm>
            <a:off x="0" y="2306293"/>
            <a:ext cx="12011924" cy="726674"/>
          </a:xfrm>
          <a:prstGeom prst="rect">
            <a:avLst/>
          </a:prstGeom>
          <a:noFill/>
        </p:spPr>
        <p:txBody>
          <a:bodyPr wrap="square" rtlCol="0">
            <a:spAutoFit/>
          </a:bodyPr>
          <a:lstStyle/>
          <a:p>
            <a:pPr algn="ctr">
              <a:lnSpc>
                <a:spcPts val="5280"/>
              </a:lnSpc>
            </a:pPr>
            <a:r>
              <a:rPr lang="es-MX" sz="3600" b="1" dirty="0">
                <a:solidFill>
                  <a:srgbClr val="7030A0"/>
                </a:solidFill>
                <a:latin typeface="Arial Narrow" panose="020B0604020202020204" pitchFamily="34" charset="0"/>
                <a:cs typeface="Arial Narrow" panose="020B0604020202020204" pitchFamily="34" charset="0"/>
              </a:rPr>
              <a:t>Curso Internacional de Alta Formación 2018</a:t>
            </a:r>
          </a:p>
        </p:txBody>
      </p:sp>
      <p:sp>
        <p:nvSpPr>
          <p:cNvPr id="14" name="CuadroTexto 13">
            <a:extLst>
              <a:ext uri="{FF2B5EF4-FFF2-40B4-BE49-F238E27FC236}">
                <a16:creationId xmlns:a16="http://schemas.microsoft.com/office/drawing/2014/main" id="{A27C053F-2E53-564B-9109-FFED4AAC72BF}"/>
              </a:ext>
            </a:extLst>
          </p:cNvPr>
          <p:cNvSpPr txBox="1"/>
          <p:nvPr/>
        </p:nvSpPr>
        <p:spPr>
          <a:xfrm>
            <a:off x="815783" y="3294523"/>
            <a:ext cx="10740510" cy="1349728"/>
          </a:xfrm>
          <a:prstGeom prst="rect">
            <a:avLst/>
          </a:prstGeom>
          <a:noFill/>
        </p:spPr>
        <p:txBody>
          <a:bodyPr wrap="square" rtlCol="0">
            <a:spAutoFit/>
          </a:bodyPr>
          <a:lstStyle/>
          <a:p>
            <a:pPr algn="ctr">
              <a:lnSpc>
                <a:spcPts val="5280"/>
              </a:lnSpc>
            </a:pPr>
            <a:r>
              <a:rPr lang="es-MX" sz="2400" b="1" dirty="0">
                <a:solidFill>
                  <a:srgbClr val="7030A0"/>
                </a:solidFill>
                <a:latin typeface="Arial Narrow" panose="020B0604020202020204" pitchFamily="34" charset="0"/>
                <a:cs typeface="Arial Narrow" panose="020B0604020202020204" pitchFamily="34" charset="0"/>
              </a:rPr>
              <a:t>Taller 1: Los datos de la ENADIS 2017 y su utilidad en la planeación de políticas públicas incluyentes y antidiscriminatorias.</a:t>
            </a:r>
          </a:p>
        </p:txBody>
      </p:sp>
      <p:sp>
        <p:nvSpPr>
          <p:cNvPr id="22" name="CuadroTexto 21">
            <a:extLst>
              <a:ext uri="{FF2B5EF4-FFF2-40B4-BE49-F238E27FC236}">
                <a16:creationId xmlns:a16="http://schemas.microsoft.com/office/drawing/2014/main" id="{024397C0-8862-DB4F-93F5-F81DEADEF11E}"/>
              </a:ext>
            </a:extLst>
          </p:cNvPr>
          <p:cNvSpPr txBox="1"/>
          <p:nvPr/>
        </p:nvSpPr>
        <p:spPr>
          <a:xfrm>
            <a:off x="9249887" y="4882618"/>
            <a:ext cx="5697702" cy="658706"/>
          </a:xfrm>
          <a:prstGeom prst="rect">
            <a:avLst/>
          </a:prstGeom>
          <a:noFill/>
        </p:spPr>
        <p:txBody>
          <a:bodyPr wrap="square" rtlCol="0">
            <a:spAutoFit/>
          </a:bodyPr>
          <a:lstStyle/>
          <a:p>
            <a:pPr>
              <a:lnSpc>
                <a:spcPts val="5280"/>
              </a:lnSpc>
            </a:pPr>
            <a:r>
              <a:rPr lang="es-MX" b="1" dirty="0">
                <a:solidFill>
                  <a:srgbClr val="7030A0"/>
                </a:solidFill>
                <a:latin typeface="Arial Narrow" panose="020B0604020202020204" pitchFamily="34" charset="0"/>
                <a:cs typeface="Arial Narrow" panose="020B0604020202020204" pitchFamily="34" charset="0"/>
              </a:rPr>
              <a:t>5 y 6 de septiembre</a:t>
            </a:r>
          </a:p>
        </p:txBody>
      </p:sp>
    </p:spTree>
    <p:extLst>
      <p:ext uri="{BB962C8B-B14F-4D97-AF65-F5344CB8AC3E}">
        <p14:creationId xmlns:p14="http://schemas.microsoft.com/office/powerpoint/2010/main" val="2289794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5"/>
          <p:cNvGraphicFramePr>
            <a:graphicFrameLocks/>
          </p:cNvGraphicFramePr>
          <p:nvPr>
            <p:extLst>
              <p:ext uri="{D42A27DB-BD31-4B8C-83A1-F6EECF244321}">
                <p14:modId xmlns:p14="http://schemas.microsoft.com/office/powerpoint/2010/main" val="3236123981"/>
              </p:ext>
            </p:extLst>
          </p:nvPr>
        </p:nvGraphicFramePr>
        <p:xfrm>
          <a:off x="350818" y="1732637"/>
          <a:ext cx="11624395" cy="4173412"/>
        </p:xfrm>
        <a:graphic>
          <a:graphicData uri="http://schemas.openxmlformats.org/drawingml/2006/table">
            <a:tbl>
              <a:tblPr/>
              <a:tblGrid>
                <a:gridCol w="1629500">
                  <a:extLst>
                    <a:ext uri="{9D8B030D-6E8A-4147-A177-3AD203B41FA5}">
                      <a16:colId xmlns:a16="http://schemas.microsoft.com/office/drawing/2014/main" val="20000"/>
                    </a:ext>
                  </a:extLst>
                </a:gridCol>
                <a:gridCol w="2257454">
                  <a:extLst>
                    <a:ext uri="{9D8B030D-6E8A-4147-A177-3AD203B41FA5}">
                      <a16:colId xmlns:a16="http://schemas.microsoft.com/office/drawing/2014/main" val="20001"/>
                    </a:ext>
                  </a:extLst>
                </a:gridCol>
                <a:gridCol w="2284707">
                  <a:extLst>
                    <a:ext uri="{9D8B030D-6E8A-4147-A177-3AD203B41FA5}">
                      <a16:colId xmlns:a16="http://schemas.microsoft.com/office/drawing/2014/main" val="20002"/>
                    </a:ext>
                  </a:extLst>
                </a:gridCol>
                <a:gridCol w="5452734">
                  <a:extLst>
                    <a:ext uri="{9D8B030D-6E8A-4147-A177-3AD203B41FA5}">
                      <a16:colId xmlns:a16="http://schemas.microsoft.com/office/drawing/2014/main" val="20003"/>
                    </a:ext>
                  </a:extLst>
                </a:gridCol>
              </a:tblGrid>
              <a:tr h="238789">
                <a:tc>
                  <a:txBody>
                    <a:bodyPr/>
                    <a:lstStyle/>
                    <a:p>
                      <a:pPr algn="ctr">
                        <a:lnSpc>
                          <a:spcPct val="115000"/>
                        </a:lnSpc>
                        <a:spcAft>
                          <a:spcPts val="0"/>
                        </a:spcAft>
                      </a:pPr>
                      <a:r>
                        <a:rPr lang="es-MX" sz="1800" b="1" dirty="0">
                          <a:solidFill>
                            <a:srgbClr val="000000"/>
                          </a:solidFill>
                          <a:latin typeface="+mn-lt"/>
                          <a:ea typeface="Times New Roman"/>
                        </a:rPr>
                        <a:t>CONCEPTO</a:t>
                      </a:r>
                      <a:endParaRPr lang="es-MX" sz="1800" dirty="0">
                        <a:latin typeface="+mn-lt"/>
                        <a:ea typeface="Calibri"/>
                      </a:endParaRPr>
                    </a:p>
                  </a:txBody>
                  <a:tcPr marL="59267" marR="592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800" b="1" dirty="0">
                          <a:solidFill>
                            <a:srgbClr val="000000"/>
                          </a:solidFill>
                          <a:latin typeface="+mn-lt"/>
                          <a:ea typeface="Times New Roman"/>
                        </a:rPr>
                        <a:t>ENADIS 2010</a:t>
                      </a:r>
                      <a:endParaRPr lang="es-MX" sz="1800" dirty="0">
                        <a:latin typeface="+mn-lt"/>
                        <a:ea typeface="Calibri"/>
                      </a:endParaRPr>
                    </a:p>
                  </a:txBody>
                  <a:tcPr marL="59267" marR="592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800" b="1" dirty="0">
                          <a:solidFill>
                            <a:srgbClr val="000000"/>
                          </a:solidFill>
                          <a:latin typeface="+mn-lt"/>
                          <a:ea typeface="Times New Roman"/>
                        </a:rPr>
                        <a:t>ENADIS 2017</a:t>
                      </a:r>
                      <a:endParaRPr lang="es-MX" sz="1800" dirty="0">
                        <a:latin typeface="+mn-lt"/>
                        <a:ea typeface="Calibri"/>
                      </a:endParaRPr>
                    </a:p>
                  </a:txBody>
                  <a:tcPr marL="59267" marR="592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800" b="1" dirty="0">
                          <a:solidFill>
                            <a:srgbClr val="000000"/>
                          </a:solidFill>
                          <a:latin typeface="+mn-lt"/>
                          <a:ea typeface="Times New Roman"/>
                        </a:rPr>
                        <a:t>OBSERVACIONES</a:t>
                      </a:r>
                      <a:endParaRPr lang="es-MX" sz="1800" dirty="0">
                        <a:latin typeface="+mn-lt"/>
                        <a:ea typeface="Calibri"/>
                      </a:endParaRPr>
                    </a:p>
                  </a:txBody>
                  <a:tcPr marL="59267" marR="592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61282">
                <a:tc>
                  <a:txBody>
                    <a:bodyPr/>
                    <a:lstStyle/>
                    <a:p>
                      <a:pPr algn="ctr">
                        <a:lnSpc>
                          <a:spcPct val="115000"/>
                        </a:lnSpc>
                        <a:spcAft>
                          <a:spcPts val="0"/>
                        </a:spcAft>
                      </a:pPr>
                      <a:r>
                        <a:rPr lang="es-MX" sz="1800" b="1" dirty="0">
                          <a:solidFill>
                            <a:srgbClr val="00B0F0"/>
                          </a:solidFill>
                          <a:latin typeface="+mn-lt"/>
                          <a:ea typeface="Times New Roman"/>
                        </a:rPr>
                        <a:t>Tipo de muestreo </a:t>
                      </a:r>
                      <a:endParaRPr lang="es-MX" sz="1800" b="1" dirty="0">
                        <a:solidFill>
                          <a:srgbClr val="00B0F0"/>
                        </a:solidFill>
                        <a:latin typeface="+mn-lt"/>
                        <a:ea typeface="Calibri"/>
                      </a:endParaRPr>
                    </a:p>
                  </a:txBody>
                  <a:tcPr marL="59267" marR="592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dirty="0">
                          <a:solidFill>
                            <a:srgbClr val="000000"/>
                          </a:solidFill>
                          <a:latin typeface="+mn-lt"/>
                          <a:ea typeface="Times New Roman"/>
                        </a:rPr>
                        <a:t>Probabilístico, estratificado y por conglomerados</a:t>
                      </a:r>
                      <a:endParaRPr lang="es-MX" sz="1600" dirty="0">
                        <a:latin typeface="+mn-lt"/>
                        <a:ea typeface="Calibri"/>
                      </a:endParaRPr>
                    </a:p>
                  </a:txBody>
                  <a:tcPr marL="59267" marR="592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dirty="0">
                          <a:solidFill>
                            <a:srgbClr val="000000"/>
                          </a:solidFill>
                          <a:latin typeface="+mn-lt"/>
                          <a:ea typeface="Times New Roman"/>
                        </a:rPr>
                        <a:t>Probabilístico, estratificado y por conglomerados</a:t>
                      </a:r>
                      <a:endParaRPr lang="es-MX" sz="1600" dirty="0">
                        <a:latin typeface="+mn-lt"/>
                        <a:ea typeface="Calibri"/>
                      </a:endParaRPr>
                    </a:p>
                  </a:txBody>
                  <a:tcPr marL="59267" marR="592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s-MX" sz="1600" dirty="0">
                          <a:solidFill>
                            <a:schemeClr val="tx1"/>
                          </a:solidFill>
                          <a:latin typeface="+mn-lt"/>
                          <a:ea typeface="Times New Roman"/>
                        </a:rPr>
                        <a:t>Cambia la metodología de selección del informante de los módulos de grupos en situación de discriminación, con </a:t>
                      </a:r>
                      <a:r>
                        <a:rPr lang="es-MX" sz="1600" baseline="0" dirty="0">
                          <a:solidFill>
                            <a:schemeClr val="tx1"/>
                          </a:solidFill>
                          <a:latin typeface="+mn-lt"/>
                          <a:ea typeface="Times New Roman"/>
                        </a:rPr>
                        <a:t>una ampliación significativa del número de casos: se aplica a </a:t>
                      </a:r>
                      <a:r>
                        <a:rPr lang="es-MX" sz="1600" b="1" dirty="0">
                          <a:solidFill>
                            <a:schemeClr val="tx1"/>
                          </a:solidFill>
                          <a:latin typeface="+mn-lt"/>
                          <a:ea typeface="Times New Roman"/>
                        </a:rPr>
                        <a:t>todos</a:t>
                      </a:r>
                      <a:r>
                        <a:rPr lang="es-MX" sz="1600" dirty="0">
                          <a:solidFill>
                            <a:schemeClr val="tx1"/>
                          </a:solidFill>
                          <a:latin typeface="+mn-lt"/>
                          <a:ea typeface="Times New Roman"/>
                        </a:rPr>
                        <a:t> </a:t>
                      </a:r>
                      <a:r>
                        <a:rPr lang="es-MX" sz="1600" b="1" dirty="0">
                          <a:solidFill>
                            <a:schemeClr val="tx1"/>
                          </a:solidFill>
                          <a:latin typeface="+mn-lt"/>
                          <a:ea typeface="Times New Roman"/>
                        </a:rPr>
                        <a:t>los</a:t>
                      </a:r>
                      <a:r>
                        <a:rPr lang="es-MX" sz="1600" dirty="0">
                          <a:solidFill>
                            <a:schemeClr val="tx1"/>
                          </a:solidFill>
                          <a:latin typeface="+mn-lt"/>
                          <a:ea typeface="Times New Roman"/>
                        </a:rPr>
                        <a:t> </a:t>
                      </a:r>
                      <a:r>
                        <a:rPr lang="es-MX" sz="1600" b="1" dirty="0">
                          <a:solidFill>
                            <a:schemeClr val="tx1"/>
                          </a:solidFill>
                          <a:latin typeface="+mn-lt"/>
                          <a:ea typeface="Times New Roman"/>
                        </a:rPr>
                        <a:t>integrantes</a:t>
                      </a:r>
                      <a:r>
                        <a:rPr lang="es-MX" sz="1600" dirty="0">
                          <a:solidFill>
                            <a:schemeClr val="tx1"/>
                          </a:solidFill>
                          <a:latin typeface="+mn-lt"/>
                          <a:ea typeface="Times New Roman"/>
                        </a:rPr>
                        <a:t> del hogar que se identifiquen como parte de uno o más de los siete grupos seleccionados.</a:t>
                      </a:r>
                    </a:p>
                  </a:txBody>
                  <a:tcPr marL="59267" marR="59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49026">
                <a:tc>
                  <a:txBody>
                    <a:bodyPr/>
                    <a:lstStyle/>
                    <a:p>
                      <a:pPr algn="ctr">
                        <a:lnSpc>
                          <a:spcPct val="115000"/>
                        </a:lnSpc>
                        <a:spcAft>
                          <a:spcPts val="0"/>
                        </a:spcAft>
                      </a:pPr>
                      <a:r>
                        <a:rPr lang="es-MX" sz="1800" b="1" dirty="0">
                          <a:solidFill>
                            <a:srgbClr val="00B0F0"/>
                          </a:solidFill>
                          <a:latin typeface="+mn-lt"/>
                          <a:ea typeface="Times New Roman"/>
                        </a:rPr>
                        <a:t>Tamaño de </a:t>
                      </a:r>
                      <a:endParaRPr lang="es-MX" sz="1800" b="1" dirty="0">
                        <a:solidFill>
                          <a:srgbClr val="00B0F0"/>
                        </a:solidFill>
                        <a:latin typeface="+mn-lt"/>
                        <a:ea typeface="Calibri"/>
                      </a:endParaRPr>
                    </a:p>
                    <a:p>
                      <a:pPr algn="ctr">
                        <a:lnSpc>
                          <a:spcPct val="115000"/>
                        </a:lnSpc>
                        <a:spcAft>
                          <a:spcPts val="0"/>
                        </a:spcAft>
                      </a:pPr>
                      <a:r>
                        <a:rPr lang="es-MX" sz="1800" b="1" dirty="0">
                          <a:solidFill>
                            <a:srgbClr val="00B0F0"/>
                          </a:solidFill>
                          <a:latin typeface="+mn-lt"/>
                          <a:ea typeface="Times New Roman"/>
                        </a:rPr>
                        <a:t>muestra</a:t>
                      </a:r>
                      <a:endParaRPr lang="es-MX" sz="1800" b="1" dirty="0">
                        <a:solidFill>
                          <a:srgbClr val="00B0F0"/>
                        </a:solidFill>
                        <a:latin typeface="+mn-lt"/>
                        <a:ea typeface="Calibri"/>
                      </a:endParaRPr>
                    </a:p>
                  </a:txBody>
                  <a:tcPr marL="59267" marR="592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dirty="0">
                          <a:solidFill>
                            <a:srgbClr val="000000"/>
                          </a:solidFill>
                          <a:latin typeface="+mn-lt"/>
                          <a:ea typeface="Times New Roman"/>
                        </a:rPr>
                        <a:t>13,751 viviendas</a:t>
                      </a:r>
                      <a:endParaRPr lang="es-MX" sz="1600" dirty="0">
                        <a:latin typeface="+mn-lt"/>
                        <a:ea typeface="Calibri"/>
                      </a:endParaRPr>
                    </a:p>
                  </a:txBody>
                  <a:tcPr marL="59267" marR="592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dirty="0">
                          <a:solidFill>
                            <a:schemeClr val="tx1"/>
                          </a:solidFill>
                          <a:latin typeface="+mn-lt"/>
                          <a:ea typeface="Calibri"/>
                        </a:rPr>
                        <a:t>39,101viviendas</a:t>
                      </a:r>
                    </a:p>
                  </a:txBody>
                  <a:tcPr marL="59267" marR="592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s-MX" sz="1600" dirty="0">
                          <a:solidFill>
                            <a:srgbClr val="000000"/>
                          </a:solidFill>
                          <a:latin typeface="+mn-lt"/>
                          <a:ea typeface="Times New Roman"/>
                        </a:rPr>
                        <a:t>Habrá </a:t>
                      </a:r>
                      <a:r>
                        <a:rPr lang="es-MX" sz="1600" baseline="0" dirty="0">
                          <a:solidFill>
                            <a:srgbClr val="000000"/>
                          </a:solidFill>
                          <a:latin typeface="+mn-lt"/>
                          <a:ea typeface="Times New Roman"/>
                        </a:rPr>
                        <a:t>representatividad de la información </a:t>
                      </a:r>
                      <a:r>
                        <a:rPr lang="es-MX" sz="1600" dirty="0">
                          <a:solidFill>
                            <a:srgbClr val="000000"/>
                          </a:solidFill>
                          <a:latin typeface="+mn-lt"/>
                          <a:ea typeface="Times New Roman"/>
                        </a:rPr>
                        <a:t>por grupos y un mayor nivel de desagregación,</a:t>
                      </a:r>
                      <a:r>
                        <a:rPr lang="es-MX" sz="1600" baseline="0" dirty="0">
                          <a:solidFill>
                            <a:srgbClr val="000000"/>
                          </a:solidFill>
                          <a:latin typeface="+mn-lt"/>
                          <a:ea typeface="Times New Roman"/>
                        </a:rPr>
                        <a:t> y se reduce el error asociado al muestreo (</a:t>
                      </a:r>
                      <a:r>
                        <a:rPr lang="es-MX" sz="1600" baseline="0" dirty="0">
                          <a:solidFill>
                            <a:schemeClr val="tx1"/>
                          </a:solidFill>
                          <a:latin typeface="+mn-lt"/>
                          <a:ea typeface="Times New Roman"/>
                        </a:rPr>
                        <a:t>n</a:t>
                      </a:r>
                      <a:r>
                        <a:rPr lang="es-MX" sz="1600" dirty="0">
                          <a:latin typeface="+mn-lt"/>
                          <a:ea typeface="Calibri"/>
                        </a:rPr>
                        <a:t>ivel</a:t>
                      </a:r>
                      <a:r>
                        <a:rPr lang="es-MX" sz="1600" baseline="0" dirty="0">
                          <a:latin typeface="+mn-lt"/>
                          <a:ea typeface="Calibri"/>
                        </a:rPr>
                        <a:t> de c</a:t>
                      </a:r>
                      <a:r>
                        <a:rPr lang="es-MX" sz="1600" dirty="0">
                          <a:latin typeface="+mn-lt"/>
                          <a:ea typeface="Calibri"/>
                        </a:rPr>
                        <a:t>onfianza del 90%, </a:t>
                      </a:r>
                      <a:r>
                        <a:rPr lang="es-MX" sz="1600" baseline="0" dirty="0">
                          <a:latin typeface="+mn-lt"/>
                          <a:ea typeface="Calibri"/>
                        </a:rPr>
                        <a:t>un error máximo relativo esperado del 15% y una tasa máxima de no respuesta del 15%)</a:t>
                      </a:r>
                      <a:endParaRPr lang="es-MX" sz="1600" baseline="0" dirty="0">
                        <a:solidFill>
                          <a:srgbClr val="000000"/>
                        </a:solidFill>
                        <a:latin typeface="+mn-lt"/>
                        <a:ea typeface="Times New Roman"/>
                      </a:endParaRPr>
                    </a:p>
                  </a:txBody>
                  <a:tcPr marL="59267" marR="592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3480183"/>
                  </a:ext>
                </a:extLst>
              </a:tr>
              <a:tr h="1061282">
                <a:tc>
                  <a:txBody>
                    <a:bodyPr/>
                    <a:lstStyle/>
                    <a:p>
                      <a:pPr algn="ctr">
                        <a:lnSpc>
                          <a:spcPct val="115000"/>
                        </a:lnSpc>
                        <a:spcAft>
                          <a:spcPts val="0"/>
                        </a:spcAft>
                      </a:pPr>
                      <a:r>
                        <a:rPr lang="es-MX" sz="1800" b="1" dirty="0">
                          <a:solidFill>
                            <a:srgbClr val="00B0F0"/>
                          </a:solidFill>
                          <a:latin typeface="+mn-lt"/>
                          <a:ea typeface="Times New Roman"/>
                        </a:rPr>
                        <a:t>Cobertura geográfica</a:t>
                      </a:r>
                      <a:endParaRPr lang="es-MX" sz="1800" b="1" dirty="0">
                        <a:solidFill>
                          <a:srgbClr val="00B0F0"/>
                        </a:solidFill>
                        <a:latin typeface="+mn-lt"/>
                        <a:ea typeface="Calibri"/>
                      </a:endParaRPr>
                    </a:p>
                  </a:txBody>
                  <a:tcPr marL="59267" marR="592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dirty="0">
                          <a:solidFill>
                            <a:srgbClr val="000000"/>
                          </a:solidFill>
                          <a:latin typeface="+mn-lt"/>
                          <a:ea typeface="Times New Roman"/>
                        </a:rPr>
                        <a:t>Nacional/regional</a:t>
                      </a:r>
                      <a:endParaRPr lang="es-MX" sz="1600" dirty="0">
                        <a:latin typeface="+mn-lt"/>
                        <a:ea typeface="Calibri"/>
                      </a:endParaRPr>
                    </a:p>
                  </a:txBody>
                  <a:tcPr marL="59267" marR="592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dirty="0">
                          <a:solidFill>
                            <a:srgbClr val="000000"/>
                          </a:solidFill>
                          <a:latin typeface="+mn-lt"/>
                          <a:ea typeface="Times New Roman"/>
                        </a:rPr>
                        <a:t>Nacional /regional/estatal*</a:t>
                      </a:r>
                      <a:endParaRPr lang="es-MX" sz="1600" dirty="0">
                        <a:latin typeface="+mn-lt"/>
                        <a:ea typeface="Calibri"/>
                      </a:endParaRPr>
                    </a:p>
                  </a:txBody>
                  <a:tcPr marL="59267" marR="592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s-MX" sz="1600" b="1" dirty="0">
                          <a:solidFill>
                            <a:srgbClr val="000000"/>
                          </a:solidFill>
                          <a:latin typeface="+mn-lt"/>
                          <a:ea typeface="Times New Roman"/>
                        </a:rPr>
                        <a:t>Se contará con </a:t>
                      </a:r>
                      <a:r>
                        <a:rPr lang="es-MX" sz="1600" b="1" baseline="0" dirty="0">
                          <a:solidFill>
                            <a:srgbClr val="000000"/>
                          </a:solidFill>
                          <a:latin typeface="+mn-lt"/>
                          <a:ea typeface="Times New Roman"/>
                        </a:rPr>
                        <a:t>representatividad nacional, </a:t>
                      </a:r>
                      <a:r>
                        <a:rPr lang="es-ES" sz="1600" b="1" baseline="0" dirty="0">
                          <a:solidFill>
                            <a:srgbClr val="000000"/>
                          </a:solidFill>
                          <a:latin typeface="+mn-lt"/>
                          <a:ea typeface="Times New Roman"/>
                        </a:rPr>
                        <a:t>regional</a:t>
                      </a:r>
                      <a:r>
                        <a:rPr lang="es-ES" sz="1600" baseline="0" dirty="0">
                          <a:solidFill>
                            <a:srgbClr val="000000"/>
                          </a:solidFill>
                          <a:latin typeface="+mn-lt"/>
                          <a:ea typeface="Times New Roman"/>
                        </a:rPr>
                        <a:t> y </a:t>
                      </a:r>
                      <a:r>
                        <a:rPr lang="es-ES" sz="1600" b="1" baseline="0" dirty="0">
                          <a:solidFill>
                            <a:srgbClr val="000000"/>
                          </a:solidFill>
                          <a:latin typeface="+mn-lt"/>
                          <a:ea typeface="Times New Roman"/>
                        </a:rPr>
                        <a:t>estatal para secciones específicas del</a:t>
                      </a:r>
                      <a:r>
                        <a:rPr lang="es-ES" sz="1600" baseline="0" dirty="0">
                          <a:solidFill>
                            <a:srgbClr val="000000"/>
                          </a:solidFill>
                          <a:latin typeface="+mn-lt"/>
                          <a:ea typeface="Times New Roman"/>
                        </a:rPr>
                        <a:t> </a:t>
                      </a:r>
                      <a:r>
                        <a:rPr lang="es-ES" sz="1600" kern="1200" baseline="0" dirty="0">
                          <a:solidFill>
                            <a:srgbClr val="000000"/>
                          </a:solidFill>
                          <a:latin typeface="+mn-lt"/>
                          <a:ea typeface="Times New Roman"/>
                          <a:cs typeface="+mn-cs"/>
                        </a:rPr>
                        <a:t>cuestionario</a:t>
                      </a:r>
                      <a:r>
                        <a:rPr lang="es-ES" sz="1600" baseline="0" dirty="0">
                          <a:solidFill>
                            <a:srgbClr val="000000"/>
                          </a:solidFill>
                          <a:latin typeface="+mn-lt"/>
                          <a:ea typeface="Times New Roman"/>
                        </a:rPr>
                        <a:t> General, de Opinión y Experiencias y los módulos de Mujeres y Jóvenes.</a:t>
                      </a:r>
                    </a:p>
                    <a:p>
                      <a:pPr algn="just">
                        <a:lnSpc>
                          <a:spcPct val="115000"/>
                        </a:lnSpc>
                        <a:spcAft>
                          <a:spcPts val="0"/>
                        </a:spcAft>
                      </a:pPr>
                      <a:r>
                        <a:rPr lang="es-ES" sz="1600" baseline="0" dirty="0">
                          <a:solidFill>
                            <a:srgbClr val="000000"/>
                          </a:solidFill>
                          <a:latin typeface="+mn-lt"/>
                          <a:ea typeface="Times New Roman"/>
                        </a:rPr>
                        <a:t>*Entidades con </a:t>
                      </a:r>
                      <a:r>
                        <a:rPr lang="es-ES" sz="1600" baseline="0" dirty="0" err="1">
                          <a:solidFill>
                            <a:srgbClr val="000000"/>
                          </a:solidFill>
                          <a:latin typeface="+mn-lt"/>
                          <a:ea typeface="Times New Roman"/>
                        </a:rPr>
                        <a:t>sobremuestra</a:t>
                      </a:r>
                      <a:r>
                        <a:rPr lang="es-ES" sz="1600" baseline="0" dirty="0">
                          <a:solidFill>
                            <a:srgbClr val="000000"/>
                          </a:solidFill>
                          <a:latin typeface="+mn-lt"/>
                          <a:ea typeface="Times New Roman"/>
                        </a:rPr>
                        <a:t>: </a:t>
                      </a:r>
                      <a:r>
                        <a:rPr lang="es-ES" sz="1600" b="1" baseline="0" dirty="0">
                          <a:solidFill>
                            <a:srgbClr val="000000"/>
                          </a:solidFill>
                          <a:latin typeface="+mn-lt"/>
                          <a:ea typeface="Times New Roman"/>
                        </a:rPr>
                        <a:t>Guanajuato, Hidalgo, Michoacán, Morelos, Oaxaca, Tabasco, Tlaxcala y Veracruz.</a:t>
                      </a:r>
                    </a:p>
                  </a:txBody>
                  <a:tcPr marL="59267" marR="59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1611" y="416112"/>
            <a:ext cx="2417483" cy="779972"/>
          </a:xfrm>
          <a:prstGeom prst="rect">
            <a:avLst/>
          </a:prstGeom>
        </p:spPr>
      </p:pic>
      <p:sp>
        <p:nvSpPr>
          <p:cNvPr id="5" name="CuadroTexto 4">
            <a:extLst>
              <a:ext uri="{FF2B5EF4-FFF2-40B4-BE49-F238E27FC236}">
                <a16:creationId xmlns:a16="http://schemas.microsoft.com/office/drawing/2014/main" id="{E94BA98F-0468-F94F-ACDF-A730777F8B4A}"/>
              </a:ext>
            </a:extLst>
          </p:cNvPr>
          <p:cNvSpPr txBox="1"/>
          <p:nvPr/>
        </p:nvSpPr>
        <p:spPr>
          <a:xfrm>
            <a:off x="259754" y="622771"/>
            <a:ext cx="6704464" cy="687048"/>
          </a:xfrm>
          <a:prstGeom prst="rect">
            <a:avLst/>
          </a:prstGeom>
          <a:noFill/>
        </p:spPr>
        <p:txBody>
          <a:bodyPr wrap="square" rtlCol="0">
            <a:spAutoFit/>
          </a:bodyPr>
          <a:lstStyle/>
          <a:p>
            <a:pPr>
              <a:lnSpc>
                <a:spcPts val="5280"/>
              </a:lnSpc>
            </a:pPr>
            <a:r>
              <a:rPr lang="es-MX" sz="3000" b="1" dirty="0">
                <a:solidFill>
                  <a:srgbClr val="7030A0"/>
                </a:solidFill>
                <a:latin typeface="Arial Narrow" panose="020B0604020202020204" pitchFamily="34" charset="0"/>
                <a:cs typeface="Arial Narrow" panose="020B0604020202020204" pitchFamily="34" charset="0"/>
              </a:rPr>
              <a:t>Principales cambios de la ENADIS 2017</a:t>
            </a:r>
          </a:p>
        </p:txBody>
      </p:sp>
    </p:spTree>
    <p:extLst>
      <p:ext uri="{BB962C8B-B14F-4D97-AF65-F5344CB8AC3E}">
        <p14:creationId xmlns:p14="http://schemas.microsoft.com/office/powerpoint/2010/main" val="151846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5"/>
          <p:cNvGraphicFramePr>
            <a:graphicFrameLocks/>
          </p:cNvGraphicFramePr>
          <p:nvPr>
            <p:extLst/>
          </p:nvPr>
        </p:nvGraphicFramePr>
        <p:xfrm>
          <a:off x="325345" y="2449812"/>
          <a:ext cx="11624395" cy="2682521"/>
        </p:xfrm>
        <a:graphic>
          <a:graphicData uri="http://schemas.openxmlformats.org/drawingml/2006/table">
            <a:tbl>
              <a:tblPr/>
              <a:tblGrid>
                <a:gridCol w="1629500">
                  <a:extLst>
                    <a:ext uri="{9D8B030D-6E8A-4147-A177-3AD203B41FA5}">
                      <a16:colId xmlns:a16="http://schemas.microsoft.com/office/drawing/2014/main" val="20000"/>
                    </a:ext>
                  </a:extLst>
                </a:gridCol>
                <a:gridCol w="2257454">
                  <a:extLst>
                    <a:ext uri="{9D8B030D-6E8A-4147-A177-3AD203B41FA5}">
                      <a16:colId xmlns:a16="http://schemas.microsoft.com/office/drawing/2014/main" val="20001"/>
                    </a:ext>
                  </a:extLst>
                </a:gridCol>
                <a:gridCol w="2284707">
                  <a:extLst>
                    <a:ext uri="{9D8B030D-6E8A-4147-A177-3AD203B41FA5}">
                      <a16:colId xmlns:a16="http://schemas.microsoft.com/office/drawing/2014/main" val="20002"/>
                    </a:ext>
                  </a:extLst>
                </a:gridCol>
                <a:gridCol w="5452734">
                  <a:extLst>
                    <a:ext uri="{9D8B030D-6E8A-4147-A177-3AD203B41FA5}">
                      <a16:colId xmlns:a16="http://schemas.microsoft.com/office/drawing/2014/main" val="20003"/>
                    </a:ext>
                  </a:extLst>
                </a:gridCol>
              </a:tblGrid>
              <a:tr h="256439">
                <a:tc>
                  <a:txBody>
                    <a:bodyPr/>
                    <a:lstStyle/>
                    <a:p>
                      <a:pPr algn="ctr">
                        <a:lnSpc>
                          <a:spcPct val="115000"/>
                        </a:lnSpc>
                        <a:spcAft>
                          <a:spcPts val="0"/>
                        </a:spcAft>
                      </a:pPr>
                      <a:r>
                        <a:rPr lang="es-MX" sz="1800" b="1" dirty="0">
                          <a:solidFill>
                            <a:srgbClr val="000000"/>
                          </a:solidFill>
                          <a:latin typeface="+mn-lt"/>
                          <a:ea typeface="Times New Roman"/>
                        </a:rPr>
                        <a:t>CONCEPTO</a:t>
                      </a:r>
                      <a:endParaRPr lang="es-MX" sz="1800" dirty="0">
                        <a:latin typeface="+mn-lt"/>
                        <a:ea typeface="Calibri"/>
                      </a:endParaRPr>
                    </a:p>
                  </a:txBody>
                  <a:tcPr marL="59267" marR="592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800" b="1" dirty="0">
                          <a:solidFill>
                            <a:srgbClr val="000000"/>
                          </a:solidFill>
                          <a:latin typeface="+mn-lt"/>
                          <a:ea typeface="Times New Roman"/>
                        </a:rPr>
                        <a:t>ENADIS 2010</a:t>
                      </a:r>
                      <a:endParaRPr lang="es-MX" sz="1800" dirty="0">
                        <a:latin typeface="+mn-lt"/>
                        <a:ea typeface="Calibri"/>
                      </a:endParaRPr>
                    </a:p>
                  </a:txBody>
                  <a:tcPr marL="59267" marR="592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800" b="1" dirty="0">
                          <a:solidFill>
                            <a:srgbClr val="000000"/>
                          </a:solidFill>
                          <a:latin typeface="+mn-lt"/>
                          <a:ea typeface="Times New Roman"/>
                        </a:rPr>
                        <a:t>ENADIS 2017</a:t>
                      </a:r>
                      <a:endParaRPr lang="es-MX" sz="1800" dirty="0">
                        <a:latin typeface="+mn-lt"/>
                        <a:ea typeface="Calibri"/>
                      </a:endParaRPr>
                    </a:p>
                  </a:txBody>
                  <a:tcPr marL="59267" marR="592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800" b="1" dirty="0">
                          <a:solidFill>
                            <a:srgbClr val="000000"/>
                          </a:solidFill>
                          <a:latin typeface="+mn-lt"/>
                          <a:ea typeface="Times New Roman"/>
                        </a:rPr>
                        <a:t>OBSERVACIONES</a:t>
                      </a:r>
                      <a:endParaRPr lang="es-MX" sz="1800" dirty="0">
                        <a:latin typeface="+mn-lt"/>
                        <a:ea typeface="Calibri"/>
                      </a:endParaRPr>
                    </a:p>
                  </a:txBody>
                  <a:tcPr marL="59267" marR="592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79999">
                <a:tc>
                  <a:txBody>
                    <a:bodyPr/>
                    <a:lstStyle/>
                    <a:p>
                      <a:pPr algn="ctr">
                        <a:lnSpc>
                          <a:spcPct val="115000"/>
                        </a:lnSpc>
                        <a:spcAft>
                          <a:spcPts val="0"/>
                        </a:spcAft>
                      </a:pPr>
                      <a:r>
                        <a:rPr lang="es-MX" sz="1800" b="1" dirty="0">
                          <a:solidFill>
                            <a:srgbClr val="00B0F0"/>
                          </a:solidFill>
                          <a:latin typeface="+mn-lt"/>
                          <a:ea typeface="Times New Roman"/>
                        </a:rPr>
                        <a:t>Módulos  específicos</a:t>
                      </a:r>
                      <a:endParaRPr lang="es-MX" sz="1800" b="1" dirty="0">
                        <a:solidFill>
                          <a:srgbClr val="000000"/>
                        </a:solidFill>
                        <a:latin typeface="+mn-lt"/>
                        <a:ea typeface="Calibri"/>
                      </a:endParaRPr>
                    </a:p>
                    <a:p>
                      <a:pPr algn="ctr">
                        <a:lnSpc>
                          <a:spcPct val="115000"/>
                        </a:lnSpc>
                        <a:spcAft>
                          <a:spcPts val="0"/>
                        </a:spcAft>
                      </a:pPr>
                      <a:endParaRPr lang="es-MX" sz="1800" b="1" dirty="0">
                        <a:solidFill>
                          <a:srgbClr val="FF0000"/>
                        </a:solidFill>
                        <a:latin typeface="+mn-lt"/>
                        <a:ea typeface="Calibri"/>
                      </a:endParaRPr>
                    </a:p>
                  </a:txBody>
                  <a:tcPr marL="59267" marR="592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dirty="0">
                          <a:solidFill>
                            <a:srgbClr val="000000"/>
                          </a:solidFill>
                          <a:latin typeface="+mn-lt"/>
                          <a:ea typeface="Times New Roman"/>
                        </a:rPr>
                        <a:t>10</a:t>
                      </a:r>
                      <a:endParaRPr lang="es-MX" sz="1600" dirty="0">
                        <a:latin typeface="+mn-lt"/>
                        <a:ea typeface="Calibri"/>
                      </a:endParaRPr>
                    </a:p>
                  </a:txBody>
                  <a:tcPr marL="59267" marR="592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dirty="0">
                          <a:solidFill>
                            <a:srgbClr val="000000"/>
                          </a:solidFill>
                          <a:latin typeface="+mn-lt"/>
                          <a:ea typeface="Times New Roman"/>
                        </a:rPr>
                        <a:t>8+ 1 sub módulo</a:t>
                      </a:r>
                      <a:endParaRPr lang="es-MX" sz="1600" dirty="0">
                        <a:latin typeface="+mn-lt"/>
                        <a:ea typeface="Calibri"/>
                      </a:endParaRPr>
                    </a:p>
                  </a:txBody>
                  <a:tcPr marL="59267" marR="592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s-MX" sz="1600" dirty="0">
                          <a:solidFill>
                            <a:srgbClr val="000000"/>
                          </a:solidFill>
                          <a:latin typeface="+mn-lt"/>
                          <a:ea typeface="Times New Roman"/>
                        </a:rPr>
                        <a:t>En 2017 </a:t>
                      </a:r>
                      <a:r>
                        <a:rPr lang="es-MX" sz="1600" b="1" dirty="0">
                          <a:solidFill>
                            <a:srgbClr val="000000"/>
                          </a:solidFill>
                          <a:latin typeface="+mn-lt"/>
                          <a:ea typeface="Times New Roman"/>
                        </a:rPr>
                        <a:t>no</a:t>
                      </a:r>
                      <a:r>
                        <a:rPr lang="es-MX" sz="1600" dirty="0">
                          <a:solidFill>
                            <a:srgbClr val="000000"/>
                          </a:solidFill>
                          <a:latin typeface="+mn-lt"/>
                          <a:ea typeface="Times New Roman"/>
                        </a:rPr>
                        <a:t> </a:t>
                      </a:r>
                      <a:r>
                        <a:rPr lang="es-MX" sz="1600" b="1" dirty="0">
                          <a:solidFill>
                            <a:srgbClr val="000000"/>
                          </a:solidFill>
                          <a:latin typeface="+mn-lt"/>
                          <a:ea typeface="Times New Roman"/>
                        </a:rPr>
                        <a:t>se</a:t>
                      </a:r>
                      <a:r>
                        <a:rPr lang="es-MX" sz="1600" dirty="0">
                          <a:solidFill>
                            <a:srgbClr val="000000"/>
                          </a:solidFill>
                          <a:latin typeface="+mn-lt"/>
                          <a:ea typeface="Times New Roman"/>
                        </a:rPr>
                        <a:t> </a:t>
                      </a:r>
                      <a:r>
                        <a:rPr lang="es-MX" sz="1600" b="1" dirty="0">
                          <a:solidFill>
                            <a:srgbClr val="000000"/>
                          </a:solidFill>
                          <a:latin typeface="+mn-lt"/>
                          <a:ea typeface="Times New Roman"/>
                        </a:rPr>
                        <a:t>incluyen</a:t>
                      </a:r>
                      <a:r>
                        <a:rPr lang="es-MX" sz="1600" dirty="0">
                          <a:solidFill>
                            <a:srgbClr val="000000"/>
                          </a:solidFill>
                          <a:latin typeface="+mn-lt"/>
                          <a:ea typeface="Times New Roman"/>
                        </a:rPr>
                        <a:t> como módulos específicos a la </a:t>
                      </a:r>
                      <a:r>
                        <a:rPr lang="es-MX" sz="1600" b="1" dirty="0">
                          <a:solidFill>
                            <a:srgbClr val="000000"/>
                          </a:solidFill>
                          <a:latin typeface="+mn-lt"/>
                          <a:ea typeface="Times New Roman"/>
                        </a:rPr>
                        <a:t>población</a:t>
                      </a:r>
                      <a:r>
                        <a:rPr lang="es-MX" sz="1600" dirty="0">
                          <a:solidFill>
                            <a:srgbClr val="000000"/>
                          </a:solidFill>
                          <a:latin typeface="+mn-lt"/>
                          <a:ea typeface="Times New Roman"/>
                        </a:rPr>
                        <a:t> </a:t>
                      </a:r>
                      <a:r>
                        <a:rPr lang="es-MX" sz="1600" b="1" dirty="0">
                          <a:solidFill>
                            <a:srgbClr val="000000"/>
                          </a:solidFill>
                          <a:latin typeface="+mn-lt"/>
                          <a:ea typeface="Times New Roman"/>
                        </a:rPr>
                        <a:t>migrante</a:t>
                      </a:r>
                      <a:r>
                        <a:rPr lang="es-MX" sz="1600" b="0" baseline="0" dirty="0">
                          <a:solidFill>
                            <a:srgbClr val="000000"/>
                          </a:solidFill>
                          <a:latin typeface="+mn-lt"/>
                          <a:ea typeface="Times New Roman"/>
                        </a:rPr>
                        <a:t> y </a:t>
                      </a:r>
                      <a:r>
                        <a:rPr lang="es-MX" sz="1600" dirty="0">
                          <a:solidFill>
                            <a:srgbClr val="000000"/>
                          </a:solidFill>
                          <a:latin typeface="+mn-lt"/>
                          <a:ea typeface="Times New Roman"/>
                        </a:rPr>
                        <a:t>de la </a:t>
                      </a:r>
                      <a:r>
                        <a:rPr lang="es-MX" sz="1600" b="1" dirty="0">
                          <a:solidFill>
                            <a:srgbClr val="000000"/>
                          </a:solidFill>
                          <a:latin typeface="+mn-lt"/>
                          <a:ea typeface="Times New Roman"/>
                        </a:rPr>
                        <a:t>diversidad</a:t>
                      </a:r>
                      <a:r>
                        <a:rPr lang="es-MX" sz="1600" dirty="0">
                          <a:solidFill>
                            <a:srgbClr val="000000"/>
                          </a:solidFill>
                          <a:latin typeface="+mn-lt"/>
                          <a:ea typeface="Times New Roman"/>
                        </a:rPr>
                        <a:t> </a:t>
                      </a:r>
                      <a:r>
                        <a:rPr lang="es-MX" sz="1600" b="1" dirty="0">
                          <a:solidFill>
                            <a:srgbClr val="000000"/>
                          </a:solidFill>
                          <a:latin typeface="+mn-lt"/>
                          <a:ea typeface="Times New Roman"/>
                        </a:rPr>
                        <a:t>sexual </a:t>
                      </a:r>
                      <a:r>
                        <a:rPr lang="es-MX" sz="1600" dirty="0">
                          <a:solidFill>
                            <a:srgbClr val="000000"/>
                          </a:solidFill>
                          <a:latin typeface="+mn-lt"/>
                          <a:ea typeface="Times New Roman"/>
                        </a:rPr>
                        <a:t>dado que, por el tamaño de muestra, la información obtenida </a:t>
                      </a:r>
                      <a:r>
                        <a:rPr lang="es-MX" sz="1600" b="1" dirty="0">
                          <a:solidFill>
                            <a:srgbClr val="000000"/>
                          </a:solidFill>
                          <a:latin typeface="+mn-lt"/>
                          <a:ea typeface="Times New Roman"/>
                        </a:rPr>
                        <a:t>no sería</a:t>
                      </a:r>
                      <a:r>
                        <a:rPr lang="es-MX" sz="1600" dirty="0">
                          <a:solidFill>
                            <a:srgbClr val="000000"/>
                          </a:solidFill>
                          <a:latin typeface="+mn-lt"/>
                          <a:ea typeface="Times New Roman"/>
                        </a:rPr>
                        <a:t> </a:t>
                      </a:r>
                      <a:r>
                        <a:rPr lang="es-MX" sz="1600" b="1" dirty="0">
                          <a:solidFill>
                            <a:srgbClr val="000000"/>
                          </a:solidFill>
                          <a:latin typeface="+mn-lt"/>
                          <a:ea typeface="Times New Roman"/>
                        </a:rPr>
                        <a:t>representativa</a:t>
                      </a:r>
                      <a:r>
                        <a:rPr lang="es-MX" sz="1600" dirty="0">
                          <a:solidFill>
                            <a:srgbClr val="000000"/>
                          </a:solidFill>
                          <a:latin typeface="+mn-lt"/>
                          <a:ea typeface="Times New Roman"/>
                        </a:rPr>
                        <a:t>.</a:t>
                      </a:r>
                    </a:p>
                    <a:p>
                      <a:pPr algn="l">
                        <a:lnSpc>
                          <a:spcPct val="115000"/>
                        </a:lnSpc>
                        <a:spcAft>
                          <a:spcPts val="0"/>
                        </a:spcAft>
                      </a:pPr>
                      <a:r>
                        <a:rPr lang="es-MX" sz="1600" dirty="0">
                          <a:solidFill>
                            <a:srgbClr val="000000"/>
                          </a:solidFill>
                          <a:latin typeface="+mn-lt"/>
                          <a:ea typeface="Times New Roman"/>
                        </a:rPr>
                        <a:t>El grupo de trabajadoras del hogar</a:t>
                      </a:r>
                      <a:r>
                        <a:rPr lang="es-MX" sz="1600" baseline="0" dirty="0">
                          <a:solidFill>
                            <a:srgbClr val="000000"/>
                          </a:solidFill>
                          <a:latin typeface="+mn-lt"/>
                          <a:ea typeface="Times New Roman"/>
                        </a:rPr>
                        <a:t> remuneradas</a:t>
                      </a:r>
                      <a:r>
                        <a:rPr lang="es-MX" sz="1600" dirty="0">
                          <a:solidFill>
                            <a:srgbClr val="000000"/>
                          </a:solidFill>
                          <a:latin typeface="+mn-lt"/>
                          <a:ea typeface="Times New Roman"/>
                        </a:rPr>
                        <a:t> se incluye en un sub módulo en el Módulo de Mujeres.</a:t>
                      </a:r>
                    </a:p>
                  </a:txBody>
                  <a:tcPr marL="59267" marR="592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19545">
                <a:tc>
                  <a:txBody>
                    <a:bodyPr/>
                    <a:lstStyle/>
                    <a:p>
                      <a:pPr algn="ctr">
                        <a:lnSpc>
                          <a:spcPct val="115000"/>
                        </a:lnSpc>
                        <a:spcAft>
                          <a:spcPts val="0"/>
                        </a:spcAft>
                      </a:pPr>
                      <a:r>
                        <a:rPr lang="es-MX" sz="1800" b="1" dirty="0">
                          <a:solidFill>
                            <a:srgbClr val="00B0F0"/>
                          </a:solidFill>
                          <a:latin typeface="+mn-lt"/>
                          <a:ea typeface="Calibri"/>
                        </a:rPr>
                        <a:t>Número</a:t>
                      </a:r>
                      <a:r>
                        <a:rPr lang="es-MX" sz="1800" b="1" baseline="0" dirty="0">
                          <a:solidFill>
                            <a:srgbClr val="00B0F0"/>
                          </a:solidFill>
                          <a:latin typeface="+mn-lt"/>
                          <a:ea typeface="Calibri"/>
                        </a:rPr>
                        <a:t> de p</a:t>
                      </a:r>
                      <a:r>
                        <a:rPr lang="es-MX" sz="1800" b="1" dirty="0">
                          <a:solidFill>
                            <a:srgbClr val="00B0F0"/>
                          </a:solidFill>
                          <a:latin typeface="+mn-lt"/>
                          <a:ea typeface="Calibri"/>
                        </a:rPr>
                        <a:t>reguntas</a:t>
                      </a:r>
                    </a:p>
                  </a:txBody>
                  <a:tcPr marL="59267" marR="592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s-MX" sz="1600" dirty="0">
                          <a:latin typeface="+mn-lt"/>
                          <a:ea typeface="Calibri"/>
                        </a:rPr>
                        <a:t>232 preguntas y 629 variables </a:t>
                      </a:r>
                    </a:p>
                  </a:txBody>
                  <a:tcPr marL="59267" marR="592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dirty="0">
                          <a:latin typeface="+mn-lt"/>
                          <a:ea typeface="Calibri"/>
                        </a:rPr>
                        <a:t>114 preguntas y 326 variables</a:t>
                      </a:r>
                    </a:p>
                  </a:txBody>
                  <a:tcPr marL="59267" marR="592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s-MX" sz="1600" baseline="0" dirty="0">
                          <a:solidFill>
                            <a:srgbClr val="000000"/>
                          </a:solidFill>
                          <a:latin typeface="+mn-lt"/>
                          <a:ea typeface="Times New Roman"/>
                        </a:rPr>
                        <a:t>Reducción significativa de los cuestionarios para elevar la calidad de la información. </a:t>
                      </a:r>
                    </a:p>
                  </a:txBody>
                  <a:tcPr marL="59267" marR="592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2170599"/>
                  </a:ext>
                </a:extLst>
              </a:tr>
            </a:tbl>
          </a:graphicData>
        </a:graphic>
      </p:graphicFrame>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1611" y="416112"/>
            <a:ext cx="2417483" cy="779972"/>
          </a:xfrm>
          <a:prstGeom prst="rect">
            <a:avLst/>
          </a:prstGeom>
        </p:spPr>
      </p:pic>
      <p:sp>
        <p:nvSpPr>
          <p:cNvPr id="5" name="CuadroTexto 4">
            <a:extLst>
              <a:ext uri="{FF2B5EF4-FFF2-40B4-BE49-F238E27FC236}">
                <a16:creationId xmlns:a16="http://schemas.microsoft.com/office/drawing/2014/main" id="{3A4B96B1-7201-D641-A25A-725269CE689B}"/>
              </a:ext>
            </a:extLst>
          </p:cNvPr>
          <p:cNvSpPr txBox="1"/>
          <p:nvPr/>
        </p:nvSpPr>
        <p:spPr>
          <a:xfrm>
            <a:off x="241281" y="1019935"/>
            <a:ext cx="6704464" cy="687048"/>
          </a:xfrm>
          <a:prstGeom prst="rect">
            <a:avLst/>
          </a:prstGeom>
          <a:noFill/>
        </p:spPr>
        <p:txBody>
          <a:bodyPr wrap="square" rtlCol="0">
            <a:spAutoFit/>
          </a:bodyPr>
          <a:lstStyle/>
          <a:p>
            <a:pPr>
              <a:lnSpc>
                <a:spcPts val="5280"/>
              </a:lnSpc>
            </a:pPr>
            <a:r>
              <a:rPr lang="es-MX" sz="3000" b="1" dirty="0">
                <a:solidFill>
                  <a:srgbClr val="7030A0"/>
                </a:solidFill>
                <a:latin typeface="Arial Narrow" panose="020B0604020202020204" pitchFamily="34" charset="0"/>
                <a:cs typeface="Arial Narrow" panose="020B0604020202020204" pitchFamily="34" charset="0"/>
              </a:rPr>
              <a:t>Principales cambios de la ENADIS 2017</a:t>
            </a:r>
          </a:p>
        </p:txBody>
      </p:sp>
    </p:spTree>
    <p:extLst>
      <p:ext uri="{BB962C8B-B14F-4D97-AF65-F5344CB8AC3E}">
        <p14:creationId xmlns:p14="http://schemas.microsoft.com/office/powerpoint/2010/main" val="2012381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ext uri="{D42A27DB-BD31-4B8C-83A1-F6EECF244321}">
                <p14:modId xmlns:p14="http://schemas.microsoft.com/office/powerpoint/2010/main" val="714265474"/>
              </p:ext>
            </p:extLst>
          </p:nvPr>
        </p:nvGraphicFramePr>
        <p:xfrm>
          <a:off x="1425388" y="1583558"/>
          <a:ext cx="9019185" cy="4759721"/>
        </p:xfrm>
        <a:graphic>
          <a:graphicData uri="http://schemas.openxmlformats.org/drawingml/2006/table">
            <a:tbl>
              <a:tblPr>
                <a:tableStyleId>{69CF1AB2-1976-4502-BF36-3FF5EA218861}</a:tableStyleId>
              </a:tblPr>
              <a:tblGrid>
                <a:gridCol w="5579537">
                  <a:extLst>
                    <a:ext uri="{9D8B030D-6E8A-4147-A177-3AD203B41FA5}">
                      <a16:colId xmlns:a16="http://schemas.microsoft.com/office/drawing/2014/main" val="4169946173"/>
                    </a:ext>
                  </a:extLst>
                </a:gridCol>
                <a:gridCol w="1719824">
                  <a:extLst>
                    <a:ext uri="{9D8B030D-6E8A-4147-A177-3AD203B41FA5}">
                      <a16:colId xmlns:a16="http://schemas.microsoft.com/office/drawing/2014/main" val="49459339"/>
                    </a:ext>
                  </a:extLst>
                </a:gridCol>
                <a:gridCol w="1719824">
                  <a:extLst>
                    <a:ext uri="{9D8B030D-6E8A-4147-A177-3AD203B41FA5}">
                      <a16:colId xmlns:a16="http://schemas.microsoft.com/office/drawing/2014/main" val="4004004322"/>
                    </a:ext>
                  </a:extLst>
                </a:gridCol>
              </a:tblGrid>
              <a:tr h="337997">
                <a:tc rowSpan="2">
                  <a:txBody>
                    <a:bodyPr/>
                    <a:lstStyle/>
                    <a:p>
                      <a:pPr algn="ctr" fontAlgn="ctr"/>
                      <a:r>
                        <a:rPr lang="es-MX" sz="1800" b="1" u="none" strike="noStrike" dirty="0">
                          <a:effectLst/>
                        </a:rPr>
                        <a:t>Muestra de</a:t>
                      </a:r>
                      <a:r>
                        <a:rPr lang="es-MX" sz="1800" b="1" u="none" strike="noStrike" baseline="0" dirty="0">
                          <a:effectLst/>
                        </a:rPr>
                        <a:t> la población de la ENADIS</a:t>
                      </a:r>
                      <a:endParaRPr lang="es-MX" sz="1800" b="1" i="0" u="none" strike="noStrike" dirty="0">
                        <a:solidFill>
                          <a:srgbClr val="000000"/>
                        </a:solidFill>
                        <a:effectLst/>
                        <a:latin typeface="Calibri" panose="020F0502020204030204" pitchFamily="34" charset="0"/>
                      </a:endParaRPr>
                    </a:p>
                  </a:txBody>
                  <a:tcPr marL="0" marR="0" marT="0" marB="0" anchor="ctr"/>
                </a:tc>
                <a:tc gridSpan="2">
                  <a:txBody>
                    <a:bodyPr/>
                    <a:lstStyle/>
                    <a:p>
                      <a:pPr algn="ctr" fontAlgn="b"/>
                      <a:r>
                        <a:rPr lang="es-MX" sz="2400" b="1" u="none" strike="noStrike" dirty="0">
                          <a:effectLst/>
                        </a:rPr>
                        <a:t>Viviendas</a:t>
                      </a:r>
                      <a:endParaRPr lang="es-MX" sz="2400" b="1"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s-MX"/>
                    </a:p>
                  </a:txBody>
                  <a:tcPr/>
                </a:tc>
                <a:extLst>
                  <a:ext uri="{0D108BD9-81ED-4DB2-BD59-A6C34878D82A}">
                    <a16:rowId xmlns:a16="http://schemas.microsoft.com/office/drawing/2014/main" val="2615020915"/>
                  </a:ext>
                </a:extLst>
              </a:tr>
              <a:tr h="337997">
                <a:tc vMerge="1">
                  <a:txBody>
                    <a:bodyPr/>
                    <a:lstStyle/>
                    <a:p>
                      <a:endParaRPr lang="es-MX"/>
                    </a:p>
                  </a:txBody>
                  <a:tcPr/>
                </a:tc>
                <a:tc>
                  <a:txBody>
                    <a:bodyPr/>
                    <a:lstStyle/>
                    <a:p>
                      <a:pPr algn="ctr" fontAlgn="b"/>
                      <a:r>
                        <a:rPr lang="es-MX" sz="1800" b="1" u="none" strike="noStrike" dirty="0">
                          <a:effectLst/>
                        </a:rPr>
                        <a:t>2010</a:t>
                      </a:r>
                      <a:endParaRPr lang="es-MX" sz="1800" b="1"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MX" sz="1800" b="1" u="none" strike="noStrike" dirty="0">
                          <a:effectLst/>
                        </a:rPr>
                        <a:t>2017</a:t>
                      </a:r>
                      <a:endParaRPr lang="es-MX" sz="18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972782982"/>
                  </a:ext>
                </a:extLst>
              </a:tr>
              <a:tr h="337997">
                <a:tc>
                  <a:txBody>
                    <a:bodyPr/>
                    <a:lstStyle/>
                    <a:p>
                      <a:pPr algn="l" fontAlgn="ctr"/>
                      <a:r>
                        <a:rPr lang="es-MX" sz="1800" u="none" strike="noStrike" dirty="0">
                          <a:effectLst/>
                        </a:rPr>
                        <a:t>Total viviendas</a:t>
                      </a:r>
                      <a:endParaRPr lang="es-MX" sz="18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MX" sz="1800" u="none" strike="noStrike" dirty="0">
                          <a:effectLst/>
                        </a:rPr>
                        <a:t>13,751</a:t>
                      </a:r>
                      <a:endParaRPr lang="es-MX" sz="1800" b="0" i="0" u="none" strike="noStrike" dirty="0">
                        <a:solidFill>
                          <a:srgbClr val="000000"/>
                        </a:solidFill>
                        <a:effectLst/>
                        <a:latin typeface="Calibri" panose="020F0502020204030204" pitchFamily="34" charset="0"/>
                      </a:endParaRP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MX" sz="1800" u="none" strike="noStrike" dirty="0">
                          <a:effectLst/>
                        </a:rPr>
                        <a:t>39,101</a:t>
                      </a:r>
                      <a:endParaRPr lang="es-MX" sz="1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442329296"/>
                  </a:ext>
                </a:extLst>
              </a:tr>
              <a:tr h="337997">
                <a:tc>
                  <a:txBody>
                    <a:bodyPr/>
                    <a:lstStyle/>
                    <a:p>
                      <a:pPr algn="l" fontAlgn="b"/>
                      <a:r>
                        <a:rPr lang="es-MX" sz="1800" u="none" strike="noStrike">
                          <a:effectLst/>
                        </a:rPr>
                        <a:t>Mujeres</a:t>
                      </a:r>
                      <a:endParaRPr lang="es-MX" sz="18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MX" sz="1800" u="none" strike="noStrike" dirty="0">
                          <a:effectLst/>
                        </a:rPr>
                        <a:t>8,668</a:t>
                      </a:r>
                      <a:endParaRPr lang="es-MX"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MX" sz="1800" u="none" strike="noStrike" dirty="0">
                          <a:effectLst/>
                        </a:rPr>
                        <a:t>46,268</a:t>
                      </a:r>
                      <a:endParaRPr lang="es-MX" sz="1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663039149"/>
                  </a:ext>
                </a:extLst>
              </a:tr>
              <a:tr h="337997">
                <a:tc>
                  <a:txBody>
                    <a:bodyPr/>
                    <a:lstStyle/>
                    <a:p>
                      <a:pPr algn="l" fontAlgn="b"/>
                      <a:r>
                        <a:rPr lang="es-MX" sz="1800" u="none" strike="noStrike" dirty="0">
                          <a:effectLst/>
                        </a:rPr>
                        <a:t>Niñas y niños</a:t>
                      </a:r>
                      <a:endParaRPr lang="es-MX"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MX" sz="1800" u="none" strike="noStrike">
                          <a:effectLst/>
                        </a:rPr>
                        <a:t>1,797</a:t>
                      </a:r>
                      <a:endParaRPr lang="es-MX" sz="18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MX" sz="1800" u="none" strike="noStrike" dirty="0">
                          <a:effectLst/>
                        </a:rPr>
                        <a:t>10,777</a:t>
                      </a:r>
                      <a:endParaRPr lang="es-MX" sz="1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518462192"/>
                  </a:ext>
                </a:extLst>
              </a:tr>
              <a:tr h="337997">
                <a:tc>
                  <a:txBody>
                    <a:bodyPr/>
                    <a:lstStyle/>
                    <a:p>
                      <a:pPr algn="l" fontAlgn="b"/>
                      <a:r>
                        <a:rPr lang="es-MX" sz="1800" u="none" strike="noStrike" dirty="0">
                          <a:effectLst/>
                        </a:rPr>
                        <a:t>Adolescentes y jóvenes</a:t>
                      </a:r>
                      <a:endParaRPr lang="es-MX"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MX" sz="1800" u="none" strike="noStrike">
                          <a:effectLst/>
                        </a:rPr>
                        <a:t>5,673</a:t>
                      </a:r>
                      <a:endParaRPr lang="es-MX" sz="18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MX" sz="1800" u="none" strike="noStrike" dirty="0">
                          <a:effectLst/>
                        </a:rPr>
                        <a:t>35,834</a:t>
                      </a:r>
                      <a:endParaRPr lang="es-MX" sz="1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615109006"/>
                  </a:ext>
                </a:extLst>
              </a:tr>
              <a:tr h="337997">
                <a:tc>
                  <a:txBody>
                    <a:bodyPr/>
                    <a:lstStyle/>
                    <a:p>
                      <a:pPr algn="l" fontAlgn="b"/>
                      <a:r>
                        <a:rPr lang="es-MX" sz="1800" u="none" strike="noStrike" dirty="0">
                          <a:effectLst/>
                        </a:rPr>
                        <a:t>Personas mayores</a:t>
                      </a:r>
                      <a:endParaRPr lang="es-MX"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MX" sz="1800" u="none" strike="noStrike">
                          <a:effectLst/>
                        </a:rPr>
                        <a:t>2,369</a:t>
                      </a:r>
                      <a:endParaRPr lang="es-MX" sz="18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MX" sz="1800" u="none" strike="noStrike" dirty="0">
                          <a:effectLst/>
                        </a:rPr>
                        <a:t>18,752</a:t>
                      </a:r>
                      <a:endParaRPr lang="es-MX" sz="1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40327371"/>
                  </a:ext>
                </a:extLst>
              </a:tr>
              <a:tr h="337997">
                <a:tc>
                  <a:txBody>
                    <a:bodyPr/>
                    <a:lstStyle/>
                    <a:p>
                      <a:pPr algn="l" fontAlgn="b"/>
                      <a:r>
                        <a:rPr lang="es-MX" sz="1800" u="none" strike="noStrike" dirty="0">
                          <a:effectLst/>
                        </a:rPr>
                        <a:t>Personas indígenas </a:t>
                      </a:r>
                      <a:endParaRPr lang="es-MX"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MX" sz="1800" u="none" strike="noStrike">
                          <a:effectLst/>
                        </a:rPr>
                        <a:t>720</a:t>
                      </a:r>
                      <a:endParaRPr lang="es-MX" sz="18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MX" sz="1800" u="none" strike="noStrike" dirty="0">
                          <a:effectLst/>
                        </a:rPr>
                        <a:t>8,810</a:t>
                      </a:r>
                      <a:endParaRPr lang="es-MX" sz="1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600952344"/>
                  </a:ext>
                </a:extLst>
              </a:tr>
              <a:tr h="337997">
                <a:tc>
                  <a:txBody>
                    <a:bodyPr/>
                    <a:lstStyle/>
                    <a:p>
                      <a:pPr algn="l" fontAlgn="b"/>
                      <a:r>
                        <a:rPr lang="es-MX" sz="1800" u="none" strike="noStrike" dirty="0">
                          <a:effectLst/>
                        </a:rPr>
                        <a:t>Personas afrodescendientes</a:t>
                      </a:r>
                      <a:endParaRPr lang="es-MX"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MX" sz="1800" u="none" strike="noStrike" dirty="0">
                          <a:effectLst/>
                        </a:rPr>
                        <a:t>-</a:t>
                      </a:r>
                      <a:endParaRPr lang="es-MX"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MX" sz="1800" u="none" strike="noStrike" dirty="0">
                          <a:effectLst/>
                        </a:rPr>
                        <a:t>4,356</a:t>
                      </a:r>
                      <a:endParaRPr lang="es-MX" sz="1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823997167"/>
                  </a:ext>
                </a:extLst>
              </a:tr>
              <a:tr h="337997">
                <a:tc>
                  <a:txBody>
                    <a:bodyPr/>
                    <a:lstStyle/>
                    <a:p>
                      <a:pPr algn="l" fontAlgn="b"/>
                      <a:r>
                        <a:rPr lang="es-MX" sz="1800" u="none" strike="noStrike" dirty="0">
                          <a:effectLst/>
                        </a:rPr>
                        <a:t>Personas nacidas en el extranjero</a:t>
                      </a:r>
                      <a:endParaRPr lang="es-MX"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MX" sz="1800" u="none" strike="noStrike">
                          <a:effectLst/>
                        </a:rPr>
                        <a:t>67</a:t>
                      </a:r>
                      <a:endParaRPr lang="es-MX" sz="18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MX" sz="1800" u="none" strike="noStrike" dirty="0">
                          <a:effectLst/>
                        </a:rPr>
                        <a:t>1,050</a:t>
                      </a:r>
                      <a:endParaRPr lang="es-MX" sz="1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228242356"/>
                  </a:ext>
                </a:extLst>
              </a:tr>
              <a:tr h="337997">
                <a:tc>
                  <a:txBody>
                    <a:bodyPr/>
                    <a:lstStyle/>
                    <a:p>
                      <a:pPr algn="l" fontAlgn="b"/>
                      <a:r>
                        <a:rPr lang="es-MX" sz="1800" u="none" strike="noStrike" dirty="0">
                          <a:effectLst/>
                        </a:rPr>
                        <a:t>Personas con discapacidad</a:t>
                      </a:r>
                      <a:endParaRPr lang="es-MX"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MX" sz="1800" u="none" strike="noStrike">
                          <a:effectLst/>
                        </a:rPr>
                        <a:t>714</a:t>
                      </a:r>
                      <a:endParaRPr lang="es-MX" sz="18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MX" sz="1800" u="none" strike="noStrike" dirty="0">
                          <a:effectLst/>
                        </a:rPr>
                        <a:t>5,145</a:t>
                      </a:r>
                      <a:endParaRPr lang="es-MX" sz="1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870179808"/>
                  </a:ext>
                </a:extLst>
              </a:tr>
              <a:tr h="337997">
                <a:tc>
                  <a:txBody>
                    <a:bodyPr/>
                    <a:lstStyle/>
                    <a:p>
                      <a:pPr algn="l" fontAlgn="b"/>
                      <a:r>
                        <a:rPr lang="es-MX" sz="1800" u="none" strike="noStrike" dirty="0">
                          <a:effectLst/>
                        </a:rPr>
                        <a:t>Personas no heterosexuales</a:t>
                      </a:r>
                      <a:endParaRPr lang="es-MX"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MX" sz="1800" u="none" strike="noStrike">
                          <a:effectLst/>
                        </a:rPr>
                        <a:t>189</a:t>
                      </a:r>
                      <a:endParaRPr lang="es-MX" sz="18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MX" sz="1800" u="none" strike="noStrike" dirty="0">
                          <a:effectLst/>
                        </a:rPr>
                        <a:t>1,113</a:t>
                      </a:r>
                      <a:endParaRPr lang="es-MX" sz="1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986803761"/>
                  </a:ext>
                </a:extLst>
              </a:tr>
              <a:tr h="337997">
                <a:tc>
                  <a:txBody>
                    <a:bodyPr/>
                    <a:lstStyle/>
                    <a:p>
                      <a:pPr algn="l" fontAlgn="b"/>
                      <a:r>
                        <a:rPr lang="es-MX" sz="1800" u="none" strike="noStrike" dirty="0">
                          <a:effectLst/>
                        </a:rPr>
                        <a:t>Personas con religión distinta a la católica</a:t>
                      </a:r>
                      <a:endParaRPr lang="es-MX"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MX" sz="1800" u="none" strike="noStrike">
                          <a:effectLst/>
                        </a:rPr>
                        <a:t>1,782</a:t>
                      </a:r>
                      <a:endParaRPr lang="es-MX" sz="18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MX" sz="1800" u="none" strike="noStrike" dirty="0">
                          <a:effectLst/>
                        </a:rPr>
                        <a:t>11,352</a:t>
                      </a:r>
                      <a:endParaRPr lang="es-MX" sz="1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79028334"/>
                  </a:ext>
                </a:extLst>
              </a:tr>
              <a:tr h="337997">
                <a:tc>
                  <a:txBody>
                    <a:bodyPr/>
                    <a:lstStyle/>
                    <a:p>
                      <a:pPr algn="l" fontAlgn="b"/>
                      <a:r>
                        <a:rPr lang="es-MX" sz="1800" u="none" strike="noStrike" dirty="0">
                          <a:effectLst/>
                        </a:rPr>
                        <a:t>Trabajadoras del hogar</a:t>
                      </a:r>
                      <a:endParaRPr lang="es-MX"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MX" sz="1800" u="none" strike="noStrike" dirty="0">
                          <a:effectLst/>
                        </a:rPr>
                        <a:t>415</a:t>
                      </a:r>
                      <a:endParaRPr lang="es-MX"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MX" sz="1800" u="none" strike="noStrike" dirty="0">
                          <a:effectLst/>
                        </a:rPr>
                        <a:t>5,238</a:t>
                      </a:r>
                      <a:endParaRPr lang="es-MX" sz="1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949897284"/>
                  </a:ext>
                </a:extLst>
              </a:tr>
            </a:tbl>
          </a:graphicData>
        </a:graphic>
      </p:graphicFrame>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1611" y="416112"/>
            <a:ext cx="2417483" cy="779972"/>
          </a:xfrm>
          <a:prstGeom prst="rect">
            <a:avLst/>
          </a:prstGeom>
        </p:spPr>
      </p:pic>
      <p:sp>
        <p:nvSpPr>
          <p:cNvPr id="6" name="CuadroTexto 5">
            <a:extLst>
              <a:ext uri="{FF2B5EF4-FFF2-40B4-BE49-F238E27FC236}">
                <a16:creationId xmlns:a16="http://schemas.microsoft.com/office/drawing/2014/main" id="{09015E91-9D3F-FB42-9A61-C71DF8C2D229}"/>
              </a:ext>
            </a:extLst>
          </p:cNvPr>
          <p:cNvSpPr txBox="1"/>
          <p:nvPr/>
        </p:nvSpPr>
        <p:spPr>
          <a:xfrm>
            <a:off x="546203" y="416112"/>
            <a:ext cx="6704464" cy="687048"/>
          </a:xfrm>
          <a:prstGeom prst="rect">
            <a:avLst/>
          </a:prstGeom>
          <a:noFill/>
        </p:spPr>
        <p:txBody>
          <a:bodyPr wrap="square" rtlCol="0">
            <a:spAutoFit/>
          </a:bodyPr>
          <a:lstStyle/>
          <a:p>
            <a:pPr>
              <a:lnSpc>
                <a:spcPts val="5280"/>
              </a:lnSpc>
            </a:pPr>
            <a:r>
              <a:rPr lang="es-MX" sz="3000" b="1" dirty="0">
                <a:solidFill>
                  <a:srgbClr val="7030A0"/>
                </a:solidFill>
                <a:latin typeface="Arial Narrow" panose="020B0604020202020204" pitchFamily="34" charset="0"/>
                <a:cs typeface="Arial Narrow" panose="020B0604020202020204" pitchFamily="34" charset="0"/>
              </a:rPr>
              <a:t>Principales cambios de la ENADIS 2017</a:t>
            </a:r>
          </a:p>
        </p:txBody>
      </p:sp>
    </p:spTree>
    <p:extLst>
      <p:ext uri="{BB962C8B-B14F-4D97-AF65-F5344CB8AC3E}">
        <p14:creationId xmlns:p14="http://schemas.microsoft.com/office/powerpoint/2010/main" val="220866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FCC8B435-1C9C-F84F-B86E-D356CC4DE63A}"/>
              </a:ext>
            </a:extLst>
          </p:cNvPr>
          <p:cNvGraphicFramePr>
            <a:graphicFrameLocks noGrp="1"/>
          </p:cNvGraphicFramePr>
          <p:nvPr>
            <p:extLst>
              <p:ext uri="{D42A27DB-BD31-4B8C-83A1-F6EECF244321}">
                <p14:modId xmlns:p14="http://schemas.microsoft.com/office/powerpoint/2010/main" val="367251642"/>
              </p:ext>
            </p:extLst>
          </p:nvPr>
        </p:nvGraphicFramePr>
        <p:xfrm>
          <a:off x="1383736" y="1353671"/>
          <a:ext cx="9705605" cy="5421047"/>
        </p:xfrm>
        <a:graphic>
          <a:graphicData uri="http://schemas.openxmlformats.org/drawingml/2006/table">
            <a:tbl>
              <a:tblPr firstRow="1" bandRow="1">
                <a:tableStyleId>{5C22544A-7EE6-4342-B048-85BDC9FD1C3A}</a:tableStyleId>
              </a:tblPr>
              <a:tblGrid>
                <a:gridCol w="3014373">
                  <a:extLst>
                    <a:ext uri="{9D8B030D-6E8A-4147-A177-3AD203B41FA5}">
                      <a16:colId xmlns:a16="http://schemas.microsoft.com/office/drawing/2014/main" val="3338895058"/>
                    </a:ext>
                  </a:extLst>
                </a:gridCol>
                <a:gridCol w="6691232">
                  <a:extLst>
                    <a:ext uri="{9D8B030D-6E8A-4147-A177-3AD203B41FA5}">
                      <a16:colId xmlns:a16="http://schemas.microsoft.com/office/drawing/2014/main" val="3300976230"/>
                    </a:ext>
                  </a:extLst>
                </a:gridCol>
              </a:tblGrid>
              <a:tr h="360723">
                <a:tc>
                  <a:txBody>
                    <a:bodyPr/>
                    <a:lstStyle/>
                    <a:p>
                      <a:pPr algn="ctr"/>
                      <a:r>
                        <a:rPr lang="es-MX" sz="1600" dirty="0">
                          <a:solidFill>
                            <a:schemeClr val="tx1"/>
                          </a:solidFill>
                        </a:rPr>
                        <a:t>TEMAS</a:t>
                      </a:r>
                    </a:p>
                  </a:txBody>
                  <a:tcPr marL="81024" marR="81024" marT="40512" marB="40512">
                    <a:solidFill>
                      <a:schemeClr val="accent4"/>
                    </a:solidFill>
                  </a:tcPr>
                </a:tc>
                <a:tc>
                  <a:txBody>
                    <a:bodyPr/>
                    <a:lstStyle/>
                    <a:p>
                      <a:pPr algn="ctr"/>
                      <a:r>
                        <a:rPr lang="es-MX" sz="1600" dirty="0">
                          <a:solidFill>
                            <a:schemeClr val="tx1"/>
                          </a:solidFill>
                        </a:rPr>
                        <a:t>OPERACIONALIZACIÓN</a:t>
                      </a:r>
                    </a:p>
                  </a:txBody>
                  <a:tcPr marL="81024" marR="81024" marT="40512" marB="40512">
                    <a:solidFill>
                      <a:schemeClr val="accent4"/>
                    </a:solidFill>
                  </a:tcPr>
                </a:tc>
                <a:extLst>
                  <a:ext uri="{0D108BD9-81ED-4DB2-BD59-A6C34878D82A}">
                    <a16:rowId xmlns:a16="http://schemas.microsoft.com/office/drawing/2014/main" val="718578863"/>
                  </a:ext>
                </a:extLst>
              </a:tr>
              <a:tr h="567167">
                <a:tc rowSpan="3">
                  <a:txBody>
                    <a:bodyPr/>
                    <a:lstStyle/>
                    <a:p>
                      <a:endParaRPr lang="es-MX" sz="1600" dirty="0">
                        <a:solidFill>
                          <a:schemeClr val="tx1"/>
                        </a:solidFill>
                      </a:endParaRPr>
                    </a:p>
                    <a:p>
                      <a:pPr algn="l"/>
                      <a:endParaRPr lang="es-MX" sz="1600" dirty="0">
                        <a:solidFill>
                          <a:schemeClr val="tx1"/>
                        </a:solidFill>
                      </a:endParaRPr>
                    </a:p>
                    <a:p>
                      <a:pPr algn="l"/>
                      <a:r>
                        <a:rPr lang="es-MX" sz="1600" dirty="0">
                          <a:solidFill>
                            <a:schemeClr val="tx1"/>
                          </a:solidFill>
                        </a:rPr>
                        <a:t>Elementos simbólico culturales  (prejuicios, estereotipos;  respeto de derechos; valores y actitudes)</a:t>
                      </a:r>
                    </a:p>
                  </a:txBody>
                  <a:tcPr marL="81024" marR="81024" marT="40512" marB="40512"/>
                </a:tc>
                <a:tc>
                  <a:txBody>
                    <a:bodyPr/>
                    <a:lstStyle/>
                    <a:p>
                      <a:pPr algn="just"/>
                      <a:r>
                        <a:rPr lang="es-MX" sz="1600" dirty="0">
                          <a:solidFill>
                            <a:schemeClr val="tx1"/>
                          </a:solidFill>
                        </a:rPr>
                        <a:t>Opinión sobre prejuicios arraigados en la sociedad en torno a grupos discriminados.</a:t>
                      </a:r>
                    </a:p>
                  </a:txBody>
                  <a:tcPr marL="81024" marR="81024" marT="40512" marB="40512"/>
                </a:tc>
                <a:extLst>
                  <a:ext uri="{0D108BD9-81ED-4DB2-BD59-A6C34878D82A}">
                    <a16:rowId xmlns:a16="http://schemas.microsoft.com/office/drawing/2014/main" val="2305935832"/>
                  </a:ext>
                </a:extLst>
              </a:tr>
              <a:tr h="471029">
                <a:tc vMerge="1">
                  <a:txBody>
                    <a:bodyPr/>
                    <a:lstStyle/>
                    <a:p>
                      <a:endParaRPr lang="es-MX" dirty="0"/>
                    </a:p>
                  </a:txBody>
                  <a:tcPr/>
                </a:tc>
                <a:tc>
                  <a:txBody>
                    <a:bodyPr/>
                    <a:lstStyle/>
                    <a:p>
                      <a:pPr algn="just"/>
                      <a:r>
                        <a:rPr lang="es-MX" sz="1600" dirty="0">
                          <a:solidFill>
                            <a:schemeClr val="tx1"/>
                          </a:solidFill>
                        </a:rPr>
                        <a:t>Opinión sobre el respeto a derechos humanos de grupos discriminados.</a:t>
                      </a:r>
                    </a:p>
                  </a:txBody>
                  <a:tcPr marL="81024" marR="81024" marT="40512" marB="40512"/>
                </a:tc>
                <a:extLst>
                  <a:ext uri="{0D108BD9-81ED-4DB2-BD59-A6C34878D82A}">
                    <a16:rowId xmlns:a16="http://schemas.microsoft.com/office/drawing/2014/main" val="3630773908"/>
                  </a:ext>
                </a:extLst>
              </a:tr>
              <a:tr h="772706">
                <a:tc vMerge="1">
                  <a:txBody>
                    <a:bodyPr/>
                    <a:lstStyle/>
                    <a:p>
                      <a:endParaRPr lang="es-MX" dirty="0"/>
                    </a:p>
                  </a:txBody>
                  <a:tcPr/>
                </a:tc>
                <a:tc>
                  <a:txBody>
                    <a:bodyPr/>
                    <a:lstStyle/>
                    <a:p>
                      <a:pPr algn="just"/>
                      <a:r>
                        <a:rPr lang="es-MX" sz="1600" dirty="0">
                          <a:solidFill>
                            <a:schemeClr val="tx1"/>
                          </a:solidFill>
                        </a:rPr>
                        <a:t>Apertura a la diversidad en ámbitos específicos: vivienda, familia, comunidad, trabajo, escuela, política, etc. Grado de permisividad a la discriminación.</a:t>
                      </a:r>
                    </a:p>
                  </a:txBody>
                  <a:tcPr marL="81024" marR="81024" marT="40512" marB="40512"/>
                </a:tc>
                <a:extLst>
                  <a:ext uri="{0D108BD9-81ED-4DB2-BD59-A6C34878D82A}">
                    <a16:rowId xmlns:a16="http://schemas.microsoft.com/office/drawing/2014/main" val="1816326194"/>
                  </a:ext>
                </a:extLst>
              </a:tr>
              <a:tr h="672899">
                <a:tc>
                  <a:txBody>
                    <a:bodyPr/>
                    <a:lstStyle/>
                    <a:p>
                      <a:r>
                        <a:rPr lang="es-MX" sz="1600" dirty="0">
                          <a:solidFill>
                            <a:schemeClr val="tx1"/>
                          </a:solidFill>
                        </a:rPr>
                        <a:t>Experiencias de discriminación</a:t>
                      </a:r>
                    </a:p>
                  </a:txBody>
                  <a:tcPr marL="81024" marR="81024" marT="40512" marB="40512"/>
                </a:tc>
                <a:tc>
                  <a:txBody>
                    <a:bodyPr/>
                    <a:lstStyle/>
                    <a:p>
                      <a:pPr algn="just"/>
                      <a:r>
                        <a:rPr lang="es-MX" sz="1600" dirty="0">
                          <a:solidFill>
                            <a:schemeClr val="tx1"/>
                          </a:solidFill>
                        </a:rPr>
                        <a:t>Discriminación por motivos prohibidos en los últimos 12 meses: edad, tono de piel, sexo, orientación sexual, creencias religiosas, etc.</a:t>
                      </a:r>
                    </a:p>
                  </a:txBody>
                  <a:tcPr marL="81024" marR="81024" marT="40512" marB="40512"/>
                </a:tc>
                <a:extLst>
                  <a:ext uri="{0D108BD9-81ED-4DB2-BD59-A6C34878D82A}">
                    <a16:rowId xmlns:a16="http://schemas.microsoft.com/office/drawing/2014/main" val="1086320023"/>
                  </a:ext>
                </a:extLst>
              </a:tr>
              <a:tr h="381194">
                <a:tc>
                  <a:txBody>
                    <a:bodyPr/>
                    <a:lstStyle/>
                    <a:p>
                      <a:r>
                        <a:rPr lang="es-MX" sz="1600" dirty="0">
                          <a:solidFill>
                            <a:schemeClr val="tx1"/>
                          </a:solidFill>
                        </a:rPr>
                        <a:t>Negación de derechos</a:t>
                      </a:r>
                    </a:p>
                  </a:txBody>
                  <a:tcPr marL="81024" marR="81024" marT="40512" marB="40512"/>
                </a:tc>
                <a:tc>
                  <a:txBody>
                    <a:bodyPr/>
                    <a:lstStyle/>
                    <a:p>
                      <a:pPr algn="just"/>
                      <a:r>
                        <a:rPr lang="es-MX" sz="1600" dirty="0">
                          <a:solidFill>
                            <a:schemeClr val="tx1"/>
                          </a:solidFill>
                        </a:rPr>
                        <a:t>Privación y obstaculización de derechos en los últimos 5 años.</a:t>
                      </a:r>
                    </a:p>
                  </a:txBody>
                  <a:tcPr marL="81024" marR="81024" marT="40512" marB="40512"/>
                </a:tc>
                <a:extLst>
                  <a:ext uri="{0D108BD9-81ED-4DB2-BD59-A6C34878D82A}">
                    <a16:rowId xmlns:a16="http://schemas.microsoft.com/office/drawing/2014/main" val="4254563038"/>
                  </a:ext>
                </a:extLst>
              </a:tr>
              <a:tr h="810240">
                <a:tc>
                  <a:txBody>
                    <a:bodyPr/>
                    <a:lstStyle/>
                    <a:p>
                      <a:r>
                        <a:rPr lang="es-MX" sz="1600" dirty="0">
                          <a:solidFill>
                            <a:schemeClr val="tx1"/>
                          </a:solidFill>
                        </a:rPr>
                        <a:t>Prácticas discriminatorias</a:t>
                      </a:r>
                    </a:p>
                  </a:txBody>
                  <a:tcPr marL="81024" marR="81024" marT="40512" marB="40512"/>
                </a:tc>
                <a:tc>
                  <a:txBody>
                    <a:bodyPr/>
                    <a:lstStyle/>
                    <a:p>
                      <a:pPr algn="just"/>
                      <a:r>
                        <a:rPr lang="es-MX" sz="1600" dirty="0">
                          <a:solidFill>
                            <a:schemeClr val="tx1"/>
                          </a:solidFill>
                        </a:rPr>
                        <a:t>Situaciones específicas asociadas a la discriminación en los últimos 5 años por motivos</a:t>
                      </a:r>
                      <a:r>
                        <a:rPr lang="es-MX" sz="1600" baseline="0" dirty="0">
                          <a:solidFill>
                            <a:schemeClr val="tx1"/>
                          </a:solidFill>
                        </a:rPr>
                        <a:t> prohibidos</a:t>
                      </a:r>
                      <a:r>
                        <a:rPr lang="es-MX" sz="1600" dirty="0">
                          <a:solidFill>
                            <a:schemeClr val="tx1"/>
                          </a:solidFill>
                        </a:rPr>
                        <a:t>: rechazo y exclusión de actividades sociales, insultos o burlas, etc..</a:t>
                      </a:r>
                    </a:p>
                  </a:txBody>
                  <a:tcPr marL="81024" marR="81024" marT="40512" marB="40512"/>
                </a:tc>
                <a:extLst>
                  <a:ext uri="{0D108BD9-81ED-4DB2-BD59-A6C34878D82A}">
                    <a16:rowId xmlns:a16="http://schemas.microsoft.com/office/drawing/2014/main" val="4276243836"/>
                  </a:ext>
                </a:extLst>
              </a:tr>
              <a:tr h="567167">
                <a:tc>
                  <a:txBody>
                    <a:bodyPr/>
                    <a:lstStyle/>
                    <a:p>
                      <a:r>
                        <a:rPr lang="es-MX" sz="1600" dirty="0">
                          <a:solidFill>
                            <a:schemeClr val="tx1"/>
                          </a:solidFill>
                        </a:rPr>
                        <a:t>Ámbitos de la discriminación</a:t>
                      </a:r>
                    </a:p>
                  </a:txBody>
                  <a:tcPr marL="81024" marR="81024" marT="40512" marB="40512"/>
                </a:tc>
                <a:tc>
                  <a:txBody>
                    <a:bodyPr/>
                    <a:lstStyle/>
                    <a:p>
                      <a:pPr algn="just"/>
                      <a:r>
                        <a:rPr lang="es-MX" sz="1600" dirty="0">
                          <a:solidFill>
                            <a:schemeClr val="tx1"/>
                          </a:solidFill>
                        </a:rPr>
                        <a:t>Principales ámbitos en los que sucede la discriminación: familia, trabajo, escuela, otros servicios públicos, etc.</a:t>
                      </a:r>
                    </a:p>
                  </a:txBody>
                  <a:tcPr marL="81024" marR="81024" marT="40512" marB="40512"/>
                </a:tc>
                <a:extLst>
                  <a:ext uri="{0D108BD9-81ED-4DB2-BD59-A6C34878D82A}">
                    <a16:rowId xmlns:a16="http://schemas.microsoft.com/office/drawing/2014/main" val="856048498"/>
                  </a:ext>
                </a:extLst>
              </a:tr>
              <a:tr h="810240">
                <a:tc>
                  <a:txBody>
                    <a:bodyPr/>
                    <a:lstStyle/>
                    <a:p>
                      <a:r>
                        <a:rPr lang="es-ES" sz="1600" dirty="0">
                          <a:solidFill>
                            <a:schemeClr val="tx1"/>
                          </a:solidFill>
                        </a:rPr>
                        <a:t>Efectos agregados de la discriminación</a:t>
                      </a:r>
                      <a:endParaRPr lang="es-MX" sz="1600" b="0" dirty="0">
                        <a:solidFill>
                          <a:schemeClr val="tx1"/>
                        </a:solidFill>
                      </a:endParaRPr>
                    </a:p>
                  </a:txBody>
                  <a:tcPr marL="81024" marR="81024" marT="40512" marB="40512"/>
                </a:tc>
                <a:tc>
                  <a:txBody>
                    <a:bodyPr/>
                    <a:lstStyle/>
                    <a:p>
                      <a:pPr algn="just"/>
                      <a:r>
                        <a:rPr lang="es-MX" sz="1600" dirty="0">
                          <a:solidFill>
                            <a:schemeClr val="tx1"/>
                          </a:solidFill>
                        </a:rPr>
                        <a:t>Desigualdad de resultados entre grupos sociales discriminados, respecto al ejercicio de derechos, bienes y servicios públicos (educación, trabajo, atención a la salud, vivienda, nivel socioeconómico).</a:t>
                      </a:r>
                    </a:p>
                  </a:txBody>
                  <a:tcPr marL="81024" marR="81024" marT="40512" marB="40512"/>
                </a:tc>
                <a:extLst>
                  <a:ext uri="{0D108BD9-81ED-4DB2-BD59-A6C34878D82A}">
                    <a16:rowId xmlns:a16="http://schemas.microsoft.com/office/drawing/2014/main" val="2158759980"/>
                  </a:ext>
                </a:extLst>
              </a:tr>
            </a:tbl>
          </a:graphicData>
        </a:graphic>
      </p:graphicFrame>
      <p:sp>
        <p:nvSpPr>
          <p:cNvPr id="7" name="CuadroTexto 6">
            <a:extLst>
              <a:ext uri="{FF2B5EF4-FFF2-40B4-BE49-F238E27FC236}">
                <a16:creationId xmlns:a16="http://schemas.microsoft.com/office/drawing/2014/main" id="{58CE690F-3F07-9E4C-A8FE-C8E8DE546A83}"/>
              </a:ext>
            </a:extLst>
          </p:cNvPr>
          <p:cNvSpPr txBox="1"/>
          <p:nvPr/>
        </p:nvSpPr>
        <p:spPr>
          <a:xfrm rot="16200000">
            <a:off x="-2774237" y="3029625"/>
            <a:ext cx="7071976" cy="584775"/>
          </a:xfrm>
          <a:prstGeom prst="rect">
            <a:avLst/>
          </a:prstGeom>
          <a:noFill/>
        </p:spPr>
        <p:txBody>
          <a:bodyPr wrap="square" rtlCol="0">
            <a:spAutoFit/>
          </a:bodyPr>
          <a:lstStyle/>
          <a:p>
            <a:endParaRPr lang="es-MX" sz="1600" dirty="0"/>
          </a:p>
          <a:p>
            <a:r>
              <a:rPr lang="es-MX" sz="1600" dirty="0"/>
              <a:t>     Efectos     Prácticas y Experiencias          Opiniones y actitudes</a:t>
            </a:r>
          </a:p>
        </p:txBody>
      </p:sp>
      <p:sp>
        <p:nvSpPr>
          <p:cNvPr id="8" name="Abrir llave 7">
            <a:extLst>
              <a:ext uri="{FF2B5EF4-FFF2-40B4-BE49-F238E27FC236}">
                <a16:creationId xmlns:a16="http://schemas.microsoft.com/office/drawing/2014/main" id="{B2ADC399-6922-AA43-95E1-4552CCAF5BC6}"/>
              </a:ext>
            </a:extLst>
          </p:cNvPr>
          <p:cNvSpPr/>
          <p:nvPr/>
        </p:nvSpPr>
        <p:spPr>
          <a:xfrm>
            <a:off x="1065027" y="1353671"/>
            <a:ext cx="201595" cy="205197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9" name="Abrir llave 8">
            <a:extLst>
              <a:ext uri="{FF2B5EF4-FFF2-40B4-BE49-F238E27FC236}">
                <a16:creationId xmlns:a16="http://schemas.microsoft.com/office/drawing/2014/main" id="{284BBA16-9E2F-A14F-B35F-28829F0B84C0}"/>
              </a:ext>
            </a:extLst>
          </p:cNvPr>
          <p:cNvSpPr/>
          <p:nvPr/>
        </p:nvSpPr>
        <p:spPr>
          <a:xfrm>
            <a:off x="1125573" y="3523110"/>
            <a:ext cx="141049" cy="232187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0" name="Abrir llave 9">
            <a:extLst>
              <a:ext uri="{FF2B5EF4-FFF2-40B4-BE49-F238E27FC236}">
                <a16:creationId xmlns:a16="http://schemas.microsoft.com/office/drawing/2014/main" id="{769B59B5-B961-9144-ADE2-CEE57D99BF08}"/>
              </a:ext>
            </a:extLst>
          </p:cNvPr>
          <p:cNvSpPr/>
          <p:nvPr/>
        </p:nvSpPr>
        <p:spPr>
          <a:xfrm>
            <a:off x="1146655" y="5933146"/>
            <a:ext cx="94212" cy="68280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1611" y="416112"/>
            <a:ext cx="2417483" cy="779972"/>
          </a:xfrm>
          <a:prstGeom prst="rect">
            <a:avLst/>
          </a:prstGeom>
        </p:spPr>
      </p:pic>
      <p:sp>
        <p:nvSpPr>
          <p:cNvPr id="12" name="CuadroTexto 11">
            <a:extLst>
              <a:ext uri="{FF2B5EF4-FFF2-40B4-BE49-F238E27FC236}">
                <a16:creationId xmlns:a16="http://schemas.microsoft.com/office/drawing/2014/main" id="{9D7BDEA0-03B3-9446-AF9B-DBF77EAEAA24}"/>
              </a:ext>
            </a:extLst>
          </p:cNvPr>
          <p:cNvSpPr txBox="1"/>
          <p:nvPr/>
        </p:nvSpPr>
        <p:spPr>
          <a:xfrm>
            <a:off x="353698" y="279020"/>
            <a:ext cx="6704464" cy="687048"/>
          </a:xfrm>
          <a:prstGeom prst="rect">
            <a:avLst/>
          </a:prstGeom>
          <a:noFill/>
        </p:spPr>
        <p:txBody>
          <a:bodyPr wrap="square" rtlCol="0">
            <a:spAutoFit/>
          </a:bodyPr>
          <a:lstStyle/>
          <a:p>
            <a:pPr>
              <a:lnSpc>
                <a:spcPts val="5280"/>
              </a:lnSpc>
            </a:pPr>
            <a:r>
              <a:rPr lang="es-MX" sz="3000" b="1" dirty="0">
                <a:solidFill>
                  <a:srgbClr val="7030A0"/>
                </a:solidFill>
                <a:latin typeface="Arial Narrow" panose="020B0604020202020204" pitchFamily="34" charset="0"/>
                <a:cs typeface="Arial Narrow" panose="020B0604020202020204" pitchFamily="34" charset="0"/>
              </a:rPr>
              <a:t>Operacionalización de conceptos</a:t>
            </a:r>
          </a:p>
        </p:txBody>
      </p:sp>
    </p:spTree>
    <p:extLst>
      <p:ext uri="{BB962C8B-B14F-4D97-AF65-F5344CB8AC3E}">
        <p14:creationId xmlns:p14="http://schemas.microsoft.com/office/powerpoint/2010/main" val="509726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ortar rectángulo de esquina sencilla 6"/>
          <p:cNvSpPr/>
          <p:nvPr/>
        </p:nvSpPr>
        <p:spPr>
          <a:xfrm>
            <a:off x="1551135" y="980547"/>
            <a:ext cx="3154899" cy="691380"/>
          </a:xfrm>
          <a:prstGeom prst="snip1Rect">
            <a:avLst/>
          </a:prstGeom>
          <a:solidFill>
            <a:schemeClr val="bg1">
              <a:lumMod val="95000"/>
            </a:schemeClr>
          </a:solidFill>
          <a:ln w="28575">
            <a:solidFill>
              <a:srgbClr val="41A3CF"/>
            </a:solidFill>
          </a:ln>
          <a:effectLst/>
        </p:spPr>
        <p:style>
          <a:lnRef idx="2">
            <a:schemeClr val="accent1"/>
          </a:lnRef>
          <a:fillRef idx="1">
            <a:schemeClr val="lt1"/>
          </a:fillRef>
          <a:effectRef idx="0">
            <a:schemeClr val="accent1"/>
          </a:effectRef>
          <a:fontRef idx="minor">
            <a:schemeClr val="dk1"/>
          </a:fontRef>
        </p:style>
        <p:txBody>
          <a:bodyPr rtlCol="0" anchor="ctr"/>
          <a:lstStyle/>
          <a:p>
            <a:pPr marL="285750" lvl="0" indent="-285750">
              <a:buFont typeface="Arial" panose="020B0604020202020204" pitchFamily="34" charset="0"/>
              <a:buChar char="•"/>
            </a:pPr>
            <a:endParaRPr lang="es-ES" sz="1600" dirty="0"/>
          </a:p>
          <a:p>
            <a:pPr marL="285750" lvl="0" indent="-285750">
              <a:buFont typeface="Courier New" panose="02070309020205020404" pitchFamily="49" charset="0"/>
              <a:buChar char="o"/>
            </a:pPr>
            <a:r>
              <a:rPr lang="es-ES" sz="1600" dirty="0"/>
              <a:t>Servicios básicos y pisos</a:t>
            </a:r>
          </a:p>
          <a:p>
            <a:pPr marL="285750" lvl="0" indent="-285750">
              <a:buFont typeface="Courier New" panose="02070309020205020404" pitchFamily="49" charset="0"/>
              <a:buChar char="o"/>
            </a:pPr>
            <a:r>
              <a:rPr lang="es-ES" sz="1600" dirty="0"/>
              <a:t>Bienes y TIC</a:t>
            </a:r>
          </a:p>
          <a:p>
            <a:pPr marL="285750" lvl="0" indent="-285750">
              <a:buFont typeface="Courier New" panose="02070309020205020404" pitchFamily="49" charset="0"/>
              <a:buChar char="o"/>
            </a:pPr>
            <a:r>
              <a:rPr lang="es-ES" sz="1600" dirty="0"/>
              <a:t>Dormitorios</a:t>
            </a:r>
            <a:endParaRPr lang="es-MX" sz="1600" dirty="0"/>
          </a:p>
          <a:p>
            <a:pPr marL="742950" lvl="1" indent="-285750">
              <a:buFont typeface="Arial" panose="020B0604020202020204" pitchFamily="34" charset="0"/>
              <a:buChar char="•"/>
            </a:pPr>
            <a:endParaRPr lang="es-MX" dirty="0"/>
          </a:p>
        </p:txBody>
      </p:sp>
      <p:sp>
        <p:nvSpPr>
          <p:cNvPr id="13" name="Recortar rectángulo de esquina sencilla 15"/>
          <p:cNvSpPr/>
          <p:nvPr/>
        </p:nvSpPr>
        <p:spPr>
          <a:xfrm>
            <a:off x="1522489" y="1883033"/>
            <a:ext cx="3154899" cy="976106"/>
          </a:xfrm>
          <a:prstGeom prst="snip1Rect">
            <a:avLst/>
          </a:prstGeom>
          <a:noFill/>
          <a:ln w="28575">
            <a:solidFill>
              <a:srgbClr val="41A3CF"/>
            </a:solidFill>
          </a:ln>
          <a:effectLst/>
        </p:spPr>
        <p:style>
          <a:lnRef idx="2">
            <a:schemeClr val="accent1"/>
          </a:lnRef>
          <a:fillRef idx="1">
            <a:schemeClr val="lt1"/>
          </a:fillRef>
          <a:effectRef idx="0">
            <a:schemeClr val="accent1"/>
          </a:effectRef>
          <a:fontRef idx="minor">
            <a:schemeClr val="dk1"/>
          </a:fontRef>
        </p:style>
        <p:txBody>
          <a:bodyPr rtlCol="0" anchor="ctr"/>
          <a:lstStyle/>
          <a:p>
            <a:pPr marL="285750" lvl="0" indent="-285750">
              <a:buFont typeface="Courier New" panose="02070309020205020404" pitchFamily="49" charset="0"/>
              <a:buChar char="o"/>
            </a:pPr>
            <a:r>
              <a:rPr lang="es-ES" sz="1600" dirty="0"/>
              <a:t>Número de personas</a:t>
            </a:r>
          </a:p>
          <a:p>
            <a:pPr marL="285750" lvl="0" indent="-285750">
              <a:buFont typeface="Courier New" panose="02070309020205020404" pitchFamily="49" charset="0"/>
              <a:buChar char="o"/>
            </a:pPr>
            <a:r>
              <a:rPr lang="es-ES" sz="1600" dirty="0"/>
              <a:t>Gasto común</a:t>
            </a:r>
          </a:p>
          <a:p>
            <a:pPr marL="285750" lvl="0" indent="-285750">
              <a:buFont typeface="Courier New" panose="02070309020205020404" pitchFamily="49" charset="0"/>
              <a:buChar char="o"/>
            </a:pPr>
            <a:r>
              <a:rPr lang="es-ES" sz="1600" dirty="0"/>
              <a:t>Número de hogares</a:t>
            </a:r>
            <a:endParaRPr lang="es-MX" sz="1600" dirty="0"/>
          </a:p>
          <a:p>
            <a:pPr marL="742950" lvl="1" indent="-285750">
              <a:buFont typeface="Courier New" panose="02070309020205020404" pitchFamily="49" charset="0"/>
              <a:buChar char="o"/>
            </a:pPr>
            <a:endParaRPr lang="es-MX" dirty="0"/>
          </a:p>
        </p:txBody>
      </p:sp>
      <p:sp>
        <p:nvSpPr>
          <p:cNvPr id="14" name="Recortar rectángulo de esquina sencilla 17"/>
          <p:cNvSpPr/>
          <p:nvPr/>
        </p:nvSpPr>
        <p:spPr>
          <a:xfrm>
            <a:off x="1483963" y="3130943"/>
            <a:ext cx="5774097" cy="3411525"/>
          </a:xfrm>
          <a:prstGeom prst="snip1Rect">
            <a:avLst/>
          </a:prstGeom>
          <a:noFill/>
          <a:ln w="28575">
            <a:solidFill>
              <a:srgbClr val="41A3CF"/>
            </a:solidFill>
          </a:ln>
          <a:effectLst/>
        </p:spPr>
        <p:style>
          <a:lnRef idx="2">
            <a:schemeClr val="accent1"/>
          </a:lnRef>
          <a:fillRef idx="1">
            <a:schemeClr val="lt1"/>
          </a:fillRef>
          <a:effectRef idx="0">
            <a:schemeClr val="accent1"/>
          </a:effectRef>
          <a:fontRef idx="minor">
            <a:schemeClr val="dk1"/>
          </a:fontRef>
        </p:style>
        <p:txBody>
          <a:bodyPr numCol="2" rtlCol="0" anchor="ctr"/>
          <a:lstStyle/>
          <a:p>
            <a:pPr marL="285750" indent="-285750">
              <a:buFont typeface="Courier New" panose="02070309020205020404" pitchFamily="49" charset="0"/>
              <a:buChar char="o"/>
            </a:pPr>
            <a:r>
              <a:rPr lang="es-ES" sz="1600" dirty="0"/>
              <a:t>Parentesco</a:t>
            </a:r>
          </a:p>
          <a:p>
            <a:pPr marL="285750" indent="-285750">
              <a:buFont typeface="Courier New" panose="02070309020205020404" pitchFamily="49" charset="0"/>
              <a:buChar char="o"/>
            </a:pPr>
            <a:r>
              <a:rPr lang="es-ES" sz="1600" dirty="0"/>
              <a:t>Edad</a:t>
            </a:r>
          </a:p>
          <a:p>
            <a:pPr marL="285750" indent="-285750">
              <a:buFont typeface="Courier New" panose="02070309020205020404" pitchFamily="49" charset="0"/>
              <a:buChar char="o"/>
            </a:pPr>
            <a:r>
              <a:rPr lang="es-ES" sz="1600" dirty="0"/>
              <a:t>Sexo</a:t>
            </a:r>
          </a:p>
          <a:p>
            <a:pPr marL="285750" indent="-285750">
              <a:buFont typeface="Courier New" panose="02070309020205020404" pitchFamily="49" charset="0"/>
              <a:buChar char="o"/>
            </a:pPr>
            <a:r>
              <a:rPr lang="es-MX" sz="1600" dirty="0"/>
              <a:t>Lugar de nacimiento</a:t>
            </a:r>
          </a:p>
          <a:p>
            <a:pPr marL="285750" indent="-285750">
              <a:buFont typeface="Courier New" panose="02070309020205020404" pitchFamily="49" charset="0"/>
              <a:buChar char="o"/>
            </a:pPr>
            <a:r>
              <a:rPr lang="es-MX" sz="1600" dirty="0"/>
              <a:t>Uso de servicios de salud</a:t>
            </a:r>
          </a:p>
          <a:p>
            <a:pPr marL="285750" indent="-285750">
              <a:buFont typeface="Courier New" panose="02070309020205020404" pitchFamily="49" charset="0"/>
              <a:buChar char="o"/>
            </a:pPr>
            <a:r>
              <a:rPr lang="es-MX" sz="1600" dirty="0"/>
              <a:t>Adscripción de </a:t>
            </a:r>
            <a:r>
              <a:rPr lang="es-MX" sz="1600" dirty="0" err="1"/>
              <a:t>afrodescendencia</a:t>
            </a:r>
            <a:endParaRPr lang="es-MX" sz="1600" dirty="0"/>
          </a:p>
          <a:p>
            <a:pPr marL="285750" indent="-285750">
              <a:buFont typeface="Courier New" panose="02070309020205020404" pitchFamily="49" charset="0"/>
              <a:buChar char="o"/>
            </a:pPr>
            <a:r>
              <a:rPr lang="es-MX" sz="1600" dirty="0"/>
              <a:t>Discapacidad</a:t>
            </a:r>
            <a:endParaRPr lang="es-ES" sz="1600" dirty="0"/>
          </a:p>
          <a:p>
            <a:pPr marL="285750" indent="-285750">
              <a:buFont typeface="Courier New" panose="02070309020205020404" pitchFamily="49" charset="0"/>
              <a:buChar char="o"/>
            </a:pPr>
            <a:r>
              <a:rPr lang="es-ES" sz="1600" dirty="0" err="1"/>
              <a:t>Derechohabiencia</a:t>
            </a:r>
            <a:endParaRPr lang="es-ES" sz="1600" dirty="0"/>
          </a:p>
          <a:p>
            <a:pPr marL="285750" indent="-285750">
              <a:buFont typeface="Courier New" panose="02070309020205020404" pitchFamily="49" charset="0"/>
              <a:buChar char="o"/>
            </a:pPr>
            <a:r>
              <a:rPr lang="es-MX" sz="1600" dirty="0"/>
              <a:t>Adscripción indígena</a:t>
            </a:r>
            <a:endParaRPr lang="es-ES" sz="1600" dirty="0"/>
          </a:p>
          <a:p>
            <a:pPr marL="285750" indent="-285750">
              <a:buFont typeface="Courier New" panose="02070309020205020404" pitchFamily="49" charset="0"/>
              <a:buChar char="o"/>
            </a:pPr>
            <a:r>
              <a:rPr lang="es-ES" sz="1600" dirty="0"/>
              <a:t>Alfabetismo</a:t>
            </a:r>
          </a:p>
          <a:p>
            <a:pPr marL="285750" indent="-285750">
              <a:buFont typeface="Courier New" panose="02070309020205020404" pitchFamily="49" charset="0"/>
              <a:buChar char="o"/>
            </a:pPr>
            <a:r>
              <a:rPr lang="es-ES" sz="1600" dirty="0"/>
              <a:t>Nivel de escolaridad</a:t>
            </a:r>
          </a:p>
          <a:p>
            <a:pPr marL="285750" indent="-285750">
              <a:spcAft>
                <a:spcPts val="1200"/>
              </a:spcAft>
              <a:buFont typeface="Courier New" panose="02070309020205020404" pitchFamily="49" charset="0"/>
              <a:buChar char="o"/>
            </a:pPr>
            <a:r>
              <a:rPr lang="es-MX" sz="1600" dirty="0"/>
              <a:t>Asistencia escolar</a:t>
            </a:r>
          </a:p>
          <a:p>
            <a:pPr marL="285750" indent="-285750">
              <a:buFont typeface="Courier New" panose="02070309020205020404" pitchFamily="49" charset="0"/>
              <a:buChar char="o"/>
            </a:pPr>
            <a:r>
              <a:rPr lang="es-MX" sz="1600" dirty="0"/>
              <a:t>Lengua indígena</a:t>
            </a:r>
          </a:p>
          <a:p>
            <a:pPr marL="285750" indent="-285750">
              <a:buFont typeface="Courier New" panose="02070309020205020404" pitchFamily="49" charset="0"/>
              <a:buChar char="o"/>
            </a:pPr>
            <a:r>
              <a:rPr lang="es-MX" sz="1600" dirty="0"/>
              <a:t>Condición de habla española</a:t>
            </a:r>
          </a:p>
          <a:p>
            <a:pPr marL="285750" indent="-285750">
              <a:buFont typeface="Courier New" panose="02070309020205020404" pitchFamily="49" charset="0"/>
              <a:buChar char="o"/>
            </a:pPr>
            <a:r>
              <a:rPr lang="es-MX" sz="1600" dirty="0"/>
              <a:t>Religión</a:t>
            </a:r>
          </a:p>
          <a:p>
            <a:pPr marL="285750" indent="-285750">
              <a:buFont typeface="Courier New" panose="02070309020205020404" pitchFamily="49" charset="0"/>
              <a:buChar char="o"/>
            </a:pPr>
            <a:r>
              <a:rPr lang="es-MX" sz="1600" dirty="0"/>
              <a:t>Situación conyugal</a:t>
            </a:r>
            <a:endParaRPr lang="es-ES" sz="1600" dirty="0"/>
          </a:p>
          <a:p>
            <a:pPr marL="285750" indent="-285750">
              <a:buFont typeface="Courier New" panose="02070309020205020404" pitchFamily="49" charset="0"/>
              <a:buChar char="o"/>
            </a:pPr>
            <a:r>
              <a:rPr lang="es-MX" sz="1600" dirty="0"/>
              <a:t>Condición de actividad económica</a:t>
            </a:r>
          </a:p>
          <a:p>
            <a:pPr marL="285750" indent="-285750">
              <a:buFont typeface="Courier New" panose="02070309020205020404" pitchFamily="49" charset="0"/>
              <a:buChar char="o"/>
            </a:pPr>
            <a:r>
              <a:rPr lang="es-MX" sz="1600" dirty="0"/>
              <a:t>Ocupación</a:t>
            </a:r>
            <a:endParaRPr lang="es-ES" sz="1600" dirty="0"/>
          </a:p>
          <a:p>
            <a:pPr marL="285750" indent="-285750">
              <a:buFont typeface="Courier New" panose="02070309020205020404" pitchFamily="49" charset="0"/>
              <a:buChar char="o"/>
            </a:pPr>
            <a:r>
              <a:rPr lang="es-ES" sz="1600" dirty="0"/>
              <a:t>Contrato y prestaciones</a:t>
            </a:r>
          </a:p>
          <a:p>
            <a:pPr marL="285750" indent="-285750">
              <a:buFont typeface="Courier New" panose="02070309020205020404" pitchFamily="49" charset="0"/>
              <a:buChar char="o"/>
            </a:pPr>
            <a:r>
              <a:rPr lang="es-ES" sz="1600" dirty="0"/>
              <a:t>Ingresos por trabajo</a:t>
            </a:r>
          </a:p>
          <a:p>
            <a:pPr marL="285750" indent="-285750">
              <a:buFont typeface="Courier New" panose="02070309020205020404" pitchFamily="49" charset="0"/>
              <a:buChar char="o"/>
            </a:pPr>
            <a:endParaRPr lang="es-ES" sz="1600" dirty="0"/>
          </a:p>
          <a:p>
            <a:pPr marL="742950" lvl="1" indent="-285750">
              <a:buFont typeface="Courier New" panose="02070309020205020404" pitchFamily="49" charset="0"/>
              <a:buChar char="o"/>
            </a:pPr>
            <a:endParaRPr lang="es-MX" dirty="0"/>
          </a:p>
        </p:txBody>
      </p:sp>
      <p:sp>
        <p:nvSpPr>
          <p:cNvPr id="7" name="CuadroTexto 6">
            <a:extLst>
              <a:ext uri="{FF2B5EF4-FFF2-40B4-BE49-F238E27FC236}">
                <a16:creationId xmlns:a16="http://schemas.microsoft.com/office/drawing/2014/main" id="{A55C171C-F1CB-4D46-958B-C47E9F5689B0}"/>
              </a:ext>
            </a:extLst>
          </p:cNvPr>
          <p:cNvSpPr txBox="1"/>
          <p:nvPr/>
        </p:nvSpPr>
        <p:spPr>
          <a:xfrm>
            <a:off x="449950" y="187946"/>
            <a:ext cx="6704464" cy="687048"/>
          </a:xfrm>
          <a:prstGeom prst="rect">
            <a:avLst/>
          </a:prstGeom>
          <a:noFill/>
        </p:spPr>
        <p:txBody>
          <a:bodyPr wrap="square" rtlCol="0">
            <a:spAutoFit/>
          </a:bodyPr>
          <a:lstStyle/>
          <a:p>
            <a:pPr>
              <a:lnSpc>
                <a:spcPts val="5280"/>
              </a:lnSpc>
            </a:pPr>
            <a:r>
              <a:rPr lang="es-MX" sz="3000" b="1" dirty="0">
                <a:solidFill>
                  <a:srgbClr val="7030A0"/>
                </a:solidFill>
                <a:latin typeface="Arial Narrow" panose="020B0604020202020204" pitchFamily="34" charset="0"/>
                <a:cs typeface="Arial Narrow" panose="020B0604020202020204" pitchFamily="34" charset="0"/>
              </a:rPr>
              <a:t>Temas captados</a:t>
            </a:r>
          </a:p>
        </p:txBody>
      </p:sp>
      <p:sp>
        <p:nvSpPr>
          <p:cNvPr id="8" name="CuadroTexto 7">
            <a:extLst>
              <a:ext uri="{FF2B5EF4-FFF2-40B4-BE49-F238E27FC236}">
                <a16:creationId xmlns:a16="http://schemas.microsoft.com/office/drawing/2014/main" id="{4F2C3EB0-66D8-AC42-B601-0900AC0A374C}"/>
              </a:ext>
            </a:extLst>
          </p:cNvPr>
          <p:cNvSpPr txBox="1"/>
          <p:nvPr/>
        </p:nvSpPr>
        <p:spPr>
          <a:xfrm>
            <a:off x="7731929" y="187946"/>
            <a:ext cx="3921061" cy="687048"/>
          </a:xfrm>
          <a:prstGeom prst="rect">
            <a:avLst/>
          </a:prstGeom>
          <a:noFill/>
        </p:spPr>
        <p:txBody>
          <a:bodyPr wrap="square" rtlCol="0">
            <a:spAutoFit/>
          </a:bodyPr>
          <a:lstStyle/>
          <a:p>
            <a:pPr algn="r">
              <a:lnSpc>
                <a:spcPts val="5280"/>
              </a:lnSpc>
            </a:pPr>
            <a:r>
              <a:rPr lang="es-MX" sz="3000" b="1" dirty="0">
                <a:solidFill>
                  <a:srgbClr val="7030A0"/>
                </a:solidFill>
                <a:latin typeface="Arial Narrow" panose="020B0604020202020204" pitchFamily="34" charset="0"/>
                <a:cs typeface="Arial Narrow" panose="020B0604020202020204" pitchFamily="34" charset="0"/>
              </a:rPr>
              <a:t>Cuestionario General</a:t>
            </a:r>
          </a:p>
        </p:txBody>
      </p:sp>
    </p:spTree>
    <p:extLst>
      <p:ext uri="{BB962C8B-B14F-4D97-AF65-F5344CB8AC3E}">
        <p14:creationId xmlns:p14="http://schemas.microsoft.com/office/powerpoint/2010/main" val="3217524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ortar rectángulo de esquina sencilla 6"/>
          <p:cNvSpPr/>
          <p:nvPr/>
        </p:nvSpPr>
        <p:spPr>
          <a:xfrm>
            <a:off x="1164563" y="1214422"/>
            <a:ext cx="5905541" cy="2143140"/>
          </a:xfrm>
          <a:prstGeom prst="snip1Rect">
            <a:avLst/>
          </a:prstGeom>
          <a:noFill/>
          <a:ln w="28575">
            <a:solidFill>
              <a:srgbClr val="41A3CF"/>
            </a:solidFill>
          </a:ln>
          <a:effectLst/>
        </p:spPr>
        <p:style>
          <a:lnRef idx="2">
            <a:schemeClr val="accent1"/>
          </a:lnRef>
          <a:fillRef idx="1">
            <a:schemeClr val="lt1"/>
          </a:fillRef>
          <a:effectRef idx="0">
            <a:schemeClr val="accent1"/>
          </a:effectRef>
          <a:fontRef idx="minor">
            <a:schemeClr val="dk1"/>
          </a:fontRef>
        </p:style>
        <p:txBody>
          <a:bodyPr rtlCol="0" anchor="ctr"/>
          <a:lstStyle/>
          <a:p>
            <a:pPr marL="400050" indent="-400050">
              <a:buAutoNum type="romanUcPeriod"/>
            </a:pPr>
            <a:r>
              <a:rPr lang="es-MX" sz="1600" b="1" dirty="0"/>
              <a:t>Valores y actitudes</a:t>
            </a:r>
          </a:p>
          <a:p>
            <a:pPr marL="742950" lvl="1" indent="-285750">
              <a:buFont typeface="Courier New" panose="02070309020205020404" pitchFamily="49" charset="0"/>
              <a:buChar char="o"/>
            </a:pPr>
            <a:r>
              <a:rPr lang="es-MX" sz="1600" dirty="0">
                <a:solidFill>
                  <a:schemeClr val="tx1"/>
                </a:solidFill>
              </a:rPr>
              <a:t>Apertura ante </a:t>
            </a:r>
            <a:r>
              <a:rPr lang="es-MX" sz="1600" dirty="0"/>
              <a:t>la diversidad </a:t>
            </a:r>
          </a:p>
          <a:p>
            <a:pPr marL="1200150" lvl="2" indent="-285750">
              <a:buFont typeface="Arial" panose="020B0604020202020204" pitchFamily="34" charset="0"/>
              <a:buChar char="•"/>
            </a:pPr>
            <a:r>
              <a:rPr lang="es-MX" sz="1600" dirty="0"/>
              <a:t>En la vivienda</a:t>
            </a:r>
          </a:p>
          <a:p>
            <a:pPr marL="1200150" lvl="2" indent="-285750">
              <a:buFont typeface="Arial" panose="020B0604020202020204" pitchFamily="34" charset="0"/>
              <a:buChar char="•"/>
            </a:pPr>
            <a:r>
              <a:rPr lang="es-MX" sz="1600" dirty="0"/>
              <a:t>En la familia </a:t>
            </a:r>
          </a:p>
          <a:p>
            <a:pPr marL="1200150" lvl="2" indent="-285750">
              <a:buFont typeface="Arial" panose="020B0604020202020204" pitchFamily="34" charset="0"/>
              <a:buChar char="•"/>
            </a:pPr>
            <a:r>
              <a:rPr lang="es-MX" sz="1600" dirty="0"/>
              <a:t>En el ámbito nacional</a:t>
            </a:r>
          </a:p>
          <a:p>
            <a:pPr marL="742950" lvl="1" indent="-285750">
              <a:buFont typeface="Courier New" panose="02070309020205020404" pitchFamily="49" charset="0"/>
              <a:buChar char="o"/>
            </a:pPr>
            <a:r>
              <a:rPr lang="es-MX" sz="1600" dirty="0"/>
              <a:t>Grado de permisividad de la discriminación</a:t>
            </a:r>
          </a:p>
          <a:p>
            <a:pPr lvl="1"/>
            <a:endParaRPr lang="es-MX" sz="2000" dirty="0"/>
          </a:p>
        </p:txBody>
      </p:sp>
      <p:sp>
        <p:nvSpPr>
          <p:cNvPr id="19" name="CuadroTexto 9"/>
          <p:cNvSpPr txBox="1"/>
          <p:nvPr/>
        </p:nvSpPr>
        <p:spPr>
          <a:xfrm>
            <a:off x="7862568" y="1214423"/>
            <a:ext cx="3973127" cy="3893374"/>
          </a:xfrm>
          <a:prstGeom prst="rect">
            <a:avLst/>
          </a:prstGeom>
          <a:noFill/>
        </p:spPr>
        <p:txBody>
          <a:bodyPr wrap="square" rtlCol="0">
            <a:spAutoFit/>
          </a:bodyPr>
          <a:lstStyle/>
          <a:p>
            <a:pPr marL="285750" indent="-285750">
              <a:spcBef>
                <a:spcPts val="300"/>
              </a:spcBef>
              <a:spcAft>
                <a:spcPts val="300"/>
              </a:spcAft>
              <a:buFont typeface="Wingdings" panose="05000000000000000000" pitchFamily="2" charset="2"/>
              <a:buChar char="ü"/>
            </a:pPr>
            <a:r>
              <a:rPr lang="es-MX" sz="1600" b="1" dirty="0">
                <a:solidFill>
                  <a:schemeClr val="accent6">
                    <a:lumMod val="75000"/>
                  </a:schemeClr>
                </a:solidFill>
                <a:cs typeface="Arial" panose="020B0604020202020204" pitchFamily="34" charset="0"/>
              </a:rPr>
              <a:t>Personas  mayores</a:t>
            </a:r>
          </a:p>
          <a:p>
            <a:pPr marL="285750" indent="-285750">
              <a:spcBef>
                <a:spcPts val="300"/>
              </a:spcBef>
              <a:spcAft>
                <a:spcPts val="300"/>
              </a:spcAft>
              <a:buFont typeface="Wingdings" panose="05000000000000000000" pitchFamily="2" charset="2"/>
              <a:buChar char="ü"/>
            </a:pPr>
            <a:r>
              <a:rPr lang="es-MX" sz="1600" b="1" dirty="0">
                <a:solidFill>
                  <a:schemeClr val="accent6">
                    <a:lumMod val="75000"/>
                  </a:schemeClr>
                </a:solidFill>
                <a:cs typeface="Arial" panose="020B0604020202020204" pitchFamily="34" charset="0"/>
              </a:rPr>
              <a:t>Personas adolescentes y jóvenes</a:t>
            </a:r>
          </a:p>
          <a:p>
            <a:pPr marL="285750" indent="-285750">
              <a:spcBef>
                <a:spcPts val="300"/>
              </a:spcBef>
              <a:spcAft>
                <a:spcPts val="300"/>
              </a:spcAft>
              <a:buFont typeface="Wingdings" panose="05000000000000000000" pitchFamily="2" charset="2"/>
              <a:buChar char="ü"/>
            </a:pPr>
            <a:r>
              <a:rPr lang="es-MX" sz="1600" b="1" dirty="0">
                <a:solidFill>
                  <a:schemeClr val="accent6">
                    <a:lumMod val="75000"/>
                  </a:schemeClr>
                </a:solidFill>
                <a:cs typeface="Arial" panose="020B0604020202020204" pitchFamily="34" charset="0"/>
              </a:rPr>
              <a:t>Personas con discapacidad </a:t>
            </a:r>
          </a:p>
          <a:p>
            <a:pPr marL="285750" indent="-285750">
              <a:spcBef>
                <a:spcPts val="300"/>
              </a:spcBef>
              <a:spcAft>
                <a:spcPts val="300"/>
              </a:spcAft>
              <a:buFont typeface="Wingdings" panose="05000000000000000000" pitchFamily="2" charset="2"/>
              <a:buChar char="ü"/>
            </a:pPr>
            <a:r>
              <a:rPr lang="es-MX" sz="1600" b="1" dirty="0">
                <a:solidFill>
                  <a:schemeClr val="accent6">
                    <a:lumMod val="75000"/>
                  </a:schemeClr>
                </a:solidFill>
                <a:cs typeface="Arial" panose="020B0604020202020204" pitchFamily="34" charset="0"/>
              </a:rPr>
              <a:t>Personas indígenas</a:t>
            </a:r>
          </a:p>
          <a:p>
            <a:pPr marL="285750" indent="-285750">
              <a:spcBef>
                <a:spcPts val="300"/>
              </a:spcBef>
              <a:spcAft>
                <a:spcPts val="300"/>
              </a:spcAft>
              <a:buFont typeface="Wingdings" panose="05000000000000000000" pitchFamily="2" charset="2"/>
              <a:buChar char="ü"/>
            </a:pPr>
            <a:r>
              <a:rPr lang="es-MX" sz="1600" b="1" dirty="0">
                <a:solidFill>
                  <a:schemeClr val="accent6">
                    <a:lumMod val="75000"/>
                  </a:schemeClr>
                </a:solidFill>
                <a:cs typeface="Arial" panose="020B0604020202020204" pitchFamily="34" charset="0"/>
              </a:rPr>
              <a:t>Personas nacidas en el extranjero</a:t>
            </a:r>
          </a:p>
          <a:p>
            <a:pPr marL="285750" indent="-285750">
              <a:spcBef>
                <a:spcPts val="300"/>
              </a:spcBef>
              <a:spcAft>
                <a:spcPts val="300"/>
              </a:spcAft>
              <a:buFont typeface="Wingdings" panose="05000000000000000000" pitchFamily="2" charset="2"/>
              <a:buChar char="ü"/>
            </a:pPr>
            <a:r>
              <a:rPr lang="es-MX" sz="1600" b="1" dirty="0">
                <a:solidFill>
                  <a:schemeClr val="accent6">
                    <a:lumMod val="75000"/>
                  </a:schemeClr>
                </a:solidFill>
                <a:cs typeface="Arial" panose="020B0604020202020204" pitchFamily="34" charset="0"/>
              </a:rPr>
              <a:t>Personas de la diversidad religiosa</a:t>
            </a:r>
          </a:p>
          <a:p>
            <a:pPr marL="285750" indent="-285750">
              <a:spcBef>
                <a:spcPts val="300"/>
              </a:spcBef>
              <a:spcAft>
                <a:spcPts val="300"/>
              </a:spcAft>
              <a:buFont typeface="Wingdings" panose="05000000000000000000" pitchFamily="2" charset="2"/>
              <a:buChar char="ü"/>
            </a:pPr>
            <a:r>
              <a:rPr lang="es-MX" sz="1600" b="1" dirty="0">
                <a:solidFill>
                  <a:schemeClr val="accent6">
                    <a:lumMod val="75000"/>
                  </a:schemeClr>
                </a:solidFill>
                <a:cs typeface="Arial" panose="020B0604020202020204" pitchFamily="34" charset="0"/>
              </a:rPr>
              <a:t>Personas afrodescendientes</a:t>
            </a:r>
          </a:p>
          <a:p>
            <a:pPr marL="285750" indent="-285750">
              <a:spcBef>
                <a:spcPts val="300"/>
              </a:spcBef>
              <a:spcAft>
                <a:spcPts val="300"/>
              </a:spcAft>
              <a:buFont typeface="Wingdings" panose="05000000000000000000" pitchFamily="2" charset="2"/>
              <a:buChar char="ü"/>
            </a:pPr>
            <a:r>
              <a:rPr lang="es-MX" sz="1600" b="1" dirty="0">
                <a:solidFill>
                  <a:schemeClr val="accent6">
                    <a:lumMod val="75000"/>
                  </a:schemeClr>
                </a:solidFill>
                <a:cs typeface="Arial" panose="020B0604020202020204" pitchFamily="34" charset="0"/>
              </a:rPr>
              <a:t>Personas no heterosexuales</a:t>
            </a:r>
          </a:p>
          <a:p>
            <a:pPr marL="285750" indent="-285750">
              <a:spcBef>
                <a:spcPts val="300"/>
              </a:spcBef>
              <a:spcAft>
                <a:spcPts val="300"/>
              </a:spcAft>
              <a:buFont typeface="Wingdings" panose="05000000000000000000" pitchFamily="2" charset="2"/>
              <a:buChar char="ü"/>
            </a:pPr>
            <a:r>
              <a:rPr lang="es-MX" sz="1600" b="1" dirty="0">
                <a:solidFill>
                  <a:schemeClr val="accent6">
                    <a:lumMod val="75000"/>
                  </a:schemeClr>
                </a:solidFill>
                <a:cs typeface="Arial" panose="020B0604020202020204" pitchFamily="34" charset="0"/>
              </a:rPr>
              <a:t>Personas transexuales</a:t>
            </a:r>
          </a:p>
          <a:p>
            <a:pPr marL="285750" indent="-285750">
              <a:spcBef>
                <a:spcPts val="300"/>
              </a:spcBef>
              <a:spcAft>
                <a:spcPts val="300"/>
              </a:spcAft>
              <a:buFont typeface="Wingdings" panose="05000000000000000000" pitchFamily="2" charset="2"/>
              <a:buChar char="ü"/>
            </a:pPr>
            <a:r>
              <a:rPr lang="es-MX" sz="1600" b="1" dirty="0">
                <a:solidFill>
                  <a:schemeClr val="accent6">
                    <a:lumMod val="75000"/>
                  </a:schemeClr>
                </a:solidFill>
                <a:cs typeface="Arial" panose="020B0604020202020204" pitchFamily="34" charset="0"/>
              </a:rPr>
              <a:t>Mujeres</a:t>
            </a:r>
          </a:p>
          <a:p>
            <a:pPr marL="285750" indent="-285750">
              <a:spcBef>
                <a:spcPts val="300"/>
              </a:spcBef>
              <a:spcAft>
                <a:spcPts val="300"/>
              </a:spcAft>
              <a:buFont typeface="Wingdings" panose="05000000000000000000" pitchFamily="2" charset="2"/>
              <a:buChar char="ü"/>
            </a:pPr>
            <a:r>
              <a:rPr lang="es-MX" sz="1600" b="1" dirty="0">
                <a:solidFill>
                  <a:schemeClr val="accent6">
                    <a:lumMod val="75000"/>
                  </a:schemeClr>
                </a:solidFill>
                <a:cs typeface="Arial" panose="020B0604020202020204" pitchFamily="34" charset="0"/>
              </a:rPr>
              <a:t>Niñas y niños</a:t>
            </a:r>
          </a:p>
          <a:p>
            <a:pPr marL="285750" indent="-285750">
              <a:spcBef>
                <a:spcPts val="300"/>
              </a:spcBef>
              <a:spcAft>
                <a:spcPts val="300"/>
              </a:spcAft>
              <a:buFont typeface="Wingdings" panose="05000000000000000000" pitchFamily="2" charset="2"/>
              <a:buChar char="ü"/>
            </a:pPr>
            <a:r>
              <a:rPr lang="es-MX" sz="1600" b="1" dirty="0">
                <a:solidFill>
                  <a:schemeClr val="accent6">
                    <a:lumMod val="75000"/>
                  </a:schemeClr>
                </a:solidFill>
                <a:cs typeface="Arial" panose="020B0604020202020204" pitchFamily="34" charset="0"/>
              </a:rPr>
              <a:t>Personas con SIDA o VIH</a:t>
            </a:r>
          </a:p>
        </p:txBody>
      </p:sp>
      <p:grpSp>
        <p:nvGrpSpPr>
          <p:cNvPr id="20" name="Grupo 14"/>
          <p:cNvGrpSpPr/>
          <p:nvPr/>
        </p:nvGrpSpPr>
        <p:grpSpPr>
          <a:xfrm>
            <a:off x="1238216" y="4143381"/>
            <a:ext cx="5905541" cy="1928826"/>
            <a:chOff x="1168727" y="2563707"/>
            <a:chExt cx="5328554" cy="2502400"/>
          </a:xfrm>
          <a:noFill/>
          <a:effectLst/>
        </p:grpSpPr>
        <p:sp>
          <p:nvSpPr>
            <p:cNvPr id="21" name="Recortar rectángulo de esquina sencilla 11"/>
            <p:cNvSpPr/>
            <p:nvPr/>
          </p:nvSpPr>
          <p:spPr>
            <a:xfrm rot="10800000">
              <a:off x="1168727" y="2563707"/>
              <a:ext cx="5328554" cy="2502400"/>
            </a:xfrm>
            <a:prstGeom prst="snip1Rect">
              <a:avLst/>
            </a:prstGeom>
            <a:grpFill/>
            <a:ln w="28575">
              <a:solidFill>
                <a:srgbClr val="41A3CF"/>
              </a:solidFill>
            </a:ln>
            <a:effectLst/>
          </p:spPr>
          <p:style>
            <a:lnRef idx="2">
              <a:schemeClr val="accent1"/>
            </a:lnRef>
            <a:fillRef idx="1">
              <a:schemeClr val="lt1"/>
            </a:fillRef>
            <a:effectRef idx="0">
              <a:schemeClr val="accent1"/>
            </a:effectRef>
            <a:fontRef idx="minor">
              <a:schemeClr val="dk1"/>
            </a:fontRef>
          </p:style>
          <p:txBody>
            <a:bodyPr rtlCol="0" anchor="ctr"/>
            <a:lstStyle/>
            <a:p>
              <a:pPr lvl="1"/>
              <a:endParaRPr lang="es-MX" dirty="0"/>
            </a:p>
          </p:txBody>
        </p:sp>
        <p:sp>
          <p:nvSpPr>
            <p:cNvPr id="22" name="CuadroTexto 12"/>
            <p:cNvSpPr txBox="1"/>
            <p:nvPr/>
          </p:nvSpPr>
          <p:spPr>
            <a:xfrm>
              <a:off x="1382734" y="2684739"/>
              <a:ext cx="4071007" cy="1716989"/>
            </a:xfrm>
            <a:prstGeom prst="rect">
              <a:avLst/>
            </a:prstGeom>
            <a:grpFill/>
          </p:spPr>
          <p:txBody>
            <a:bodyPr wrap="square" rtlCol="0">
              <a:spAutoFit/>
            </a:bodyPr>
            <a:lstStyle/>
            <a:p>
              <a:r>
                <a:rPr lang="es-MX" sz="1600" b="1" dirty="0"/>
                <a:t>II. Percepciones</a:t>
              </a:r>
            </a:p>
            <a:p>
              <a:pPr marL="742950" lvl="1" indent="-285750">
                <a:buFont typeface="Courier New" panose="02070309020205020404" pitchFamily="49" charset="0"/>
                <a:buChar char="o"/>
              </a:pPr>
              <a:r>
                <a:rPr lang="es-MX" sz="1600" dirty="0"/>
                <a:t>Origen de la discriminación</a:t>
              </a:r>
            </a:p>
            <a:p>
              <a:pPr marL="742950" lvl="1" indent="-285750">
                <a:buFont typeface="Courier New" panose="02070309020205020404" pitchFamily="49" charset="0"/>
                <a:buChar char="o"/>
              </a:pPr>
              <a:r>
                <a:rPr lang="es-MX" sz="1600" dirty="0"/>
                <a:t>Respeto de derechos en México (grupos en situación de discriminación)</a:t>
              </a:r>
            </a:p>
            <a:p>
              <a:pPr marL="742950" lvl="1" indent="-285750">
                <a:buFont typeface="Courier New" panose="02070309020205020404" pitchFamily="49" charset="0"/>
                <a:buChar char="o"/>
              </a:pPr>
              <a:r>
                <a:rPr lang="es-MX" sz="1600" dirty="0"/>
                <a:t>Inclusión en decisiones de gobierno</a:t>
              </a:r>
            </a:p>
          </p:txBody>
        </p:sp>
      </p:grpSp>
      <p:sp>
        <p:nvSpPr>
          <p:cNvPr id="23" name="Left Brace 14"/>
          <p:cNvSpPr/>
          <p:nvPr/>
        </p:nvSpPr>
        <p:spPr>
          <a:xfrm>
            <a:off x="7334259" y="1214422"/>
            <a:ext cx="571504" cy="414340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1" name="CuadroTexto 10">
            <a:extLst>
              <a:ext uri="{FF2B5EF4-FFF2-40B4-BE49-F238E27FC236}">
                <a16:creationId xmlns:a16="http://schemas.microsoft.com/office/drawing/2014/main" id="{2089105F-FED5-3047-A58F-D83009C32E85}"/>
              </a:ext>
            </a:extLst>
          </p:cNvPr>
          <p:cNvSpPr txBox="1"/>
          <p:nvPr/>
        </p:nvSpPr>
        <p:spPr>
          <a:xfrm>
            <a:off x="449950" y="187946"/>
            <a:ext cx="2930924" cy="687048"/>
          </a:xfrm>
          <a:prstGeom prst="rect">
            <a:avLst/>
          </a:prstGeom>
          <a:noFill/>
        </p:spPr>
        <p:txBody>
          <a:bodyPr wrap="square" rtlCol="0">
            <a:spAutoFit/>
          </a:bodyPr>
          <a:lstStyle/>
          <a:p>
            <a:pPr>
              <a:lnSpc>
                <a:spcPts val="5280"/>
              </a:lnSpc>
            </a:pPr>
            <a:r>
              <a:rPr lang="es-MX" sz="3000" b="1" dirty="0">
                <a:solidFill>
                  <a:srgbClr val="7030A0"/>
                </a:solidFill>
                <a:latin typeface="Arial Narrow" panose="020B0604020202020204" pitchFamily="34" charset="0"/>
                <a:cs typeface="Arial Narrow" panose="020B0604020202020204" pitchFamily="34" charset="0"/>
              </a:rPr>
              <a:t>Temas captados</a:t>
            </a:r>
          </a:p>
        </p:txBody>
      </p:sp>
      <p:sp>
        <p:nvSpPr>
          <p:cNvPr id="12" name="CuadroTexto 11">
            <a:extLst>
              <a:ext uri="{FF2B5EF4-FFF2-40B4-BE49-F238E27FC236}">
                <a16:creationId xmlns:a16="http://schemas.microsoft.com/office/drawing/2014/main" id="{D3DC510C-1A71-1243-9DD9-F845C83BDB74}"/>
              </a:ext>
            </a:extLst>
          </p:cNvPr>
          <p:cNvSpPr txBox="1"/>
          <p:nvPr/>
        </p:nvSpPr>
        <p:spPr>
          <a:xfrm>
            <a:off x="4692316" y="187946"/>
            <a:ext cx="6713621" cy="687048"/>
          </a:xfrm>
          <a:prstGeom prst="rect">
            <a:avLst/>
          </a:prstGeom>
          <a:noFill/>
        </p:spPr>
        <p:txBody>
          <a:bodyPr wrap="square" rtlCol="0">
            <a:spAutoFit/>
          </a:bodyPr>
          <a:lstStyle/>
          <a:p>
            <a:pPr algn="r">
              <a:lnSpc>
                <a:spcPts val="5280"/>
              </a:lnSpc>
            </a:pPr>
            <a:r>
              <a:rPr lang="es-MX" sz="3000" b="1" dirty="0">
                <a:solidFill>
                  <a:srgbClr val="7030A0"/>
                </a:solidFill>
                <a:latin typeface="Arial Narrow" panose="020B0604020202020204" pitchFamily="34" charset="0"/>
                <a:cs typeface="Arial Narrow" panose="020B0604020202020204" pitchFamily="34" charset="0"/>
              </a:rPr>
              <a:t>Cuestionario de Opinión y Experiencias</a:t>
            </a:r>
          </a:p>
        </p:txBody>
      </p:sp>
    </p:spTree>
    <p:extLst>
      <p:ext uri="{BB962C8B-B14F-4D97-AF65-F5344CB8AC3E}">
        <p14:creationId xmlns:p14="http://schemas.microsoft.com/office/powerpoint/2010/main" val="856230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ortar rectángulo de esquina sencilla 6"/>
          <p:cNvSpPr/>
          <p:nvPr/>
        </p:nvSpPr>
        <p:spPr>
          <a:xfrm>
            <a:off x="1962126" y="1109646"/>
            <a:ext cx="5882753" cy="1428760"/>
          </a:xfrm>
          <a:prstGeom prst="snip1Rect">
            <a:avLst/>
          </a:prstGeom>
          <a:noFill/>
          <a:ln w="28575">
            <a:solidFill>
              <a:srgbClr val="41A3CF"/>
            </a:solidFill>
          </a:ln>
          <a:effectLst/>
        </p:spPr>
        <p:style>
          <a:lnRef idx="2">
            <a:schemeClr val="accent1"/>
          </a:lnRef>
          <a:fillRef idx="1">
            <a:schemeClr val="lt1"/>
          </a:fillRef>
          <a:effectRef idx="0">
            <a:schemeClr val="accent1"/>
          </a:effectRef>
          <a:fontRef idx="minor">
            <a:schemeClr val="dk1"/>
          </a:fontRef>
        </p:style>
        <p:txBody>
          <a:bodyPr rtlCol="0" anchor="ctr"/>
          <a:lstStyle/>
          <a:p>
            <a:r>
              <a:rPr lang="es-MX" sz="1600" b="1" dirty="0"/>
              <a:t>III. Prejuicios, estigmas y estereotipos</a:t>
            </a:r>
          </a:p>
          <a:p>
            <a:pPr marL="742950" lvl="1" indent="-285750">
              <a:buFont typeface="Courier New" panose="02070309020205020404" pitchFamily="49" charset="0"/>
              <a:buChar char="o"/>
            </a:pPr>
            <a:r>
              <a:rPr lang="es-MX" sz="1600" dirty="0"/>
              <a:t>Prejuicios hacia grupos discriminados</a:t>
            </a:r>
          </a:p>
          <a:p>
            <a:pPr marL="742950" lvl="1" indent="-285750">
              <a:buFont typeface="Courier New" panose="02070309020205020404" pitchFamily="49" charset="0"/>
              <a:buChar char="o"/>
            </a:pPr>
            <a:r>
              <a:rPr lang="es-MX" sz="1600" dirty="0"/>
              <a:t>Situaciones de igualdad</a:t>
            </a:r>
          </a:p>
          <a:p>
            <a:pPr marL="742950" lvl="1" indent="-285750">
              <a:buFont typeface="Courier New" panose="02070309020205020404" pitchFamily="49" charset="0"/>
              <a:buChar char="o"/>
            </a:pPr>
            <a:r>
              <a:rPr lang="es-MX" sz="1600" dirty="0"/>
              <a:t>Postura hacia inmigrantes refugiados</a:t>
            </a:r>
            <a:endParaRPr lang="es-MX" sz="2000" dirty="0"/>
          </a:p>
        </p:txBody>
      </p:sp>
      <p:sp>
        <p:nvSpPr>
          <p:cNvPr id="13" name="Recortar rectángulo de esquina sencilla 10"/>
          <p:cNvSpPr/>
          <p:nvPr/>
        </p:nvSpPr>
        <p:spPr>
          <a:xfrm>
            <a:off x="1962125" y="2824158"/>
            <a:ext cx="5905541" cy="1857388"/>
          </a:xfrm>
          <a:prstGeom prst="snip1Rect">
            <a:avLst/>
          </a:prstGeom>
          <a:noFill/>
          <a:ln w="28575">
            <a:solidFill>
              <a:srgbClr val="41A3CF"/>
            </a:solidFill>
          </a:ln>
          <a:effectLst/>
        </p:spPr>
        <p:style>
          <a:lnRef idx="2">
            <a:schemeClr val="accent1"/>
          </a:lnRef>
          <a:fillRef idx="1">
            <a:schemeClr val="lt1"/>
          </a:fillRef>
          <a:effectRef idx="0">
            <a:schemeClr val="accent1"/>
          </a:effectRef>
          <a:fontRef idx="minor">
            <a:schemeClr val="dk1"/>
          </a:fontRef>
        </p:style>
        <p:txBody>
          <a:bodyPr rtlCol="0" anchor="ctr"/>
          <a:lstStyle/>
          <a:p>
            <a:r>
              <a:rPr lang="es-MX" sz="1600" b="1" dirty="0"/>
              <a:t>IV. Experiencias</a:t>
            </a:r>
          </a:p>
          <a:p>
            <a:pPr marL="742950" lvl="1" indent="-285750">
              <a:buFont typeface="Courier New" panose="02070309020205020404" pitchFamily="49" charset="0"/>
              <a:buChar char="o"/>
            </a:pPr>
            <a:r>
              <a:rPr lang="es-MX" sz="1600" dirty="0"/>
              <a:t>Rasgos de la discriminación</a:t>
            </a:r>
          </a:p>
          <a:p>
            <a:pPr marL="742950" lvl="1" indent="-285750">
              <a:buFont typeface="Courier New" panose="02070309020205020404" pitchFamily="49" charset="0"/>
              <a:buChar char="o"/>
            </a:pPr>
            <a:r>
              <a:rPr lang="es-MX" sz="1600" dirty="0"/>
              <a:t>Negación de derechos</a:t>
            </a:r>
          </a:p>
          <a:p>
            <a:pPr marL="742950" lvl="1" indent="-285750">
              <a:buFont typeface="Courier New" panose="02070309020205020404" pitchFamily="49" charset="0"/>
              <a:buChar char="o"/>
            </a:pPr>
            <a:r>
              <a:rPr lang="es-MX" sz="1600" dirty="0"/>
              <a:t>Instancias de ayuda</a:t>
            </a:r>
          </a:p>
          <a:p>
            <a:pPr marL="742950" lvl="1" indent="-285750">
              <a:buFont typeface="Courier New" panose="02070309020205020404" pitchFamily="49" charset="0"/>
              <a:buChar char="o"/>
            </a:pPr>
            <a:r>
              <a:rPr lang="es-MX" sz="1600" dirty="0"/>
              <a:t>Causas de la no denuncia</a:t>
            </a:r>
          </a:p>
          <a:p>
            <a:pPr marL="742950" lvl="1" indent="-285750">
              <a:buFont typeface="Courier New" panose="02070309020205020404" pitchFamily="49" charset="0"/>
              <a:buChar char="o"/>
            </a:pPr>
            <a:r>
              <a:rPr lang="es-MX" sz="1600" dirty="0"/>
              <a:t>Condición de negativa de empleo</a:t>
            </a:r>
          </a:p>
          <a:p>
            <a:pPr marL="742950" lvl="1" indent="-285750">
              <a:buFont typeface="Courier New" panose="02070309020205020404" pitchFamily="49" charset="0"/>
              <a:buChar char="o"/>
            </a:pPr>
            <a:r>
              <a:rPr lang="es-MX" sz="1600" dirty="0"/>
              <a:t>Motivo de la negativa de empleo</a:t>
            </a:r>
          </a:p>
          <a:p>
            <a:pPr marL="742950" lvl="1" indent="-285750">
              <a:buFont typeface="Courier New" panose="02070309020205020404" pitchFamily="49" charset="0"/>
              <a:buChar char="o"/>
            </a:pPr>
            <a:endParaRPr lang="es-MX" sz="2000" dirty="0"/>
          </a:p>
        </p:txBody>
      </p:sp>
      <p:grpSp>
        <p:nvGrpSpPr>
          <p:cNvPr id="14" name="Grupo 13"/>
          <p:cNvGrpSpPr/>
          <p:nvPr/>
        </p:nvGrpSpPr>
        <p:grpSpPr>
          <a:xfrm>
            <a:off x="1638273" y="4967298"/>
            <a:ext cx="6255463" cy="1466315"/>
            <a:chOff x="1182003" y="1346723"/>
            <a:chExt cx="5082032" cy="2391423"/>
          </a:xfrm>
          <a:noFill/>
          <a:effectLst/>
        </p:grpSpPr>
        <p:sp>
          <p:nvSpPr>
            <p:cNvPr id="16" name="Recortar rectángulo de esquina sencilla 15"/>
            <p:cNvSpPr/>
            <p:nvPr/>
          </p:nvSpPr>
          <p:spPr>
            <a:xfrm rot="10800000">
              <a:off x="1414150" y="1346723"/>
              <a:ext cx="4849885" cy="2372291"/>
            </a:xfrm>
            <a:prstGeom prst="snip1Rect">
              <a:avLst/>
            </a:prstGeom>
            <a:grpFill/>
            <a:ln w="28575">
              <a:solidFill>
                <a:srgbClr val="41A3CF"/>
              </a:solidFill>
            </a:ln>
            <a:effectLst/>
          </p:spPr>
          <p:style>
            <a:lnRef idx="2">
              <a:schemeClr val="accent1"/>
            </a:lnRef>
            <a:fillRef idx="1">
              <a:schemeClr val="lt1"/>
            </a:fillRef>
            <a:effectRef idx="0">
              <a:schemeClr val="accent1"/>
            </a:effectRef>
            <a:fontRef idx="minor">
              <a:schemeClr val="dk1"/>
            </a:fontRef>
          </p:style>
          <p:txBody>
            <a:bodyPr rtlCol="0" anchor="ctr"/>
            <a:lstStyle/>
            <a:p>
              <a:pPr lvl="1"/>
              <a:endParaRPr lang="es-MX" dirty="0"/>
            </a:p>
          </p:txBody>
        </p:sp>
        <p:sp>
          <p:nvSpPr>
            <p:cNvPr id="17" name="CuadroTexto 16"/>
            <p:cNvSpPr txBox="1"/>
            <p:nvPr/>
          </p:nvSpPr>
          <p:spPr>
            <a:xfrm>
              <a:off x="1182003" y="1579740"/>
              <a:ext cx="4797751" cy="2158406"/>
            </a:xfrm>
            <a:prstGeom prst="rect">
              <a:avLst/>
            </a:prstGeom>
            <a:grpFill/>
          </p:spPr>
          <p:txBody>
            <a:bodyPr wrap="square" rtlCol="0">
              <a:spAutoFit/>
            </a:bodyPr>
            <a:lstStyle/>
            <a:p>
              <a:pPr marL="742950" lvl="1" indent="-285750"/>
              <a:r>
                <a:rPr lang="es-MX" sz="1600" b="1" dirty="0"/>
                <a:t>V. Reconocimiento personal e institucional</a:t>
              </a:r>
              <a:endParaRPr lang="es-MX" sz="1400" dirty="0"/>
            </a:p>
            <a:p>
              <a:pPr marL="742950" lvl="1" indent="-285750">
                <a:buFont typeface="Courier New" panose="02070309020205020404" pitchFamily="49" charset="0"/>
                <a:buChar char="o"/>
              </a:pPr>
              <a:r>
                <a:rPr lang="es-MX" sz="1600" dirty="0" err="1"/>
                <a:t>Autorreconocimiento</a:t>
              </a:r>
              <a:r>
                <a:rPr lang="es-MX" sz="1600" dirty="0"/>
                <a:t> del tono de piel </a:t>
              </a:r>
            </a:p>
            <a:p>
              <a:pPr marL="742950" lvl="1" indent="-285750">
                <a:buFont typeface="Courier New" panose="02070309020205020404" pitchFamily="49" charset="0"/>
                <a:buChar char="o"/>
              </a:pPr>
              <a:r>
                <a:rPr lang="es-MX" sz="1600" dirty="0"/>
                <a:t>Identificación de orientación sexual</a:t>
              </a:r>
            </a:p>
            <a:p>
              <a:pPr marL="742950" lvl="1" indent="-285750">
                <a:buFont typeface="Courier New" panose="02070309020205020404" pitchFamily="49" charset="0"/>
                <a:buChar char="o"/>
              </a:pPr>
              <a:r>
                <a:rPr lang="es-MX" sz="1600" dirty="0"/>
                <a:t>Interacción con la diversidad</a:t>
              </a:r>
            </a:p>
            <a:p>
              <a:pPr marL="742950" lvl="1" indent="-285750">
                <a:buFont typeface="Courier New" panose="02070309020205020404" pitchFamily="49" charset="0"/>
                <a:buChar char="o"/>
              </a:pPr>
              <a:r>
                <a:rPr lang="es-MX" sz="1600" dirty="0"/>
                <a:t>Conocimiento del CONAPRED</a:t>
              </a:r>
            </a:p>
          </p:txBody>
        </p:sp>
      </p:grpSp>
      <p:sp>
        <p:nvSpPr>
          <p:cNvPr id="9" name="CuadroTexto 8">
            <a:extLst>
              <a:ext uri="{FF2B5EF4-FFF2-40B4-BE49-F238E27FC236}">
                <a16:creationId xmlns:a16="http://schemas.microsoft.com/office/drawing/2014/main" id="{5F0381D5-A38A-5646-93FB-638B9E743AE4}"/>
              </a:ext>
            </a:extLst>
          </p:cNvPr>
          <p:cNvSpPr txBox="1"/>
          <p:nvPr/>
        </p:nvSpPr>
        <p:spPr>
          <a:xfrm>
            <a:off x="449950" y="187946"/>
            <a:ext cx="2930924" cy="687048"/>
          </a:xfrm>
          <a:prstGeom prst="rect">
            <a:avLst/>
          </a:prstGeom>
          <a:noFill/>
        </p:spPr>
        <p:txBody>
          <a:bodyPr wrap="square" rtlCol="0">
            <a:spAutoFit/>
          </a:bodyPr>
          <a:lstStyle/>
          <a:p>
            <a:pPr>
              <a:lnSpc>
                <a:spcPts val="5280"/>
              </a:lnSpc>
            </a:pPr>
            <a:r>
              <a:rPr lang="es-MX" sz="3000" b="1" dirty="0">
                <a:solidFill>
                  <a:srgbClr val="7030A0"/>
                </a:solidFill>
                <a:latin typeface="Arial Narrow" panose="020B0604020202020204" pitchFamily="34" charset="0"/>
                <a:cs typeface="Arial Narrow" panose="020B0604020202020204" pitchFamily="34" charset="0"/>
              </a:rPr>
              <a:t>Temas captados</a:t>
            </a:r>
          </a:p>
        </p:txBody>
      </p:sp>
      <p:sp>
        <p:nvSpPr>
          <p:cNvPr id="11" name="CuadroTexto 10">
            <a:extLst>
              <a:ext uri="{FF2B5EF4-FFF2-40B4-BE49-F238E27FC236}">
                <a16:creationId xmlns:a16="http://schemas.microsoft.com/office/drawing/2014/main" id="{DEDDA2B6-190D-F941-BE81-43C9DE9319E5}"/>
              </a:ext>
            </a:extLst>
          </p:cNvPr>
          <p:cNvSpPr txBox="1"/>
          <p:nvPr/>
        </p:nvSpPr>
        <p:spPr>
          <a:xfrm>
            <a:off x="4692316" y="187946"/>
            <a:ext cx="6713621" cy="687048"/>
          </a:xfrm>
          <a:prstGeom prst="rect">
            <a:avLst/>
          </a:prstGeom>
          <a:noFill/>
        </p:spPr>
        <p:txBody>
          <a:bodyPr wrap="square" rtlCol="0">
            <a:spAutoFit/>
          </a:bodyPr>
          <a:lstStyle/>
          <a:p>
            <a:pPr algn="r">
              <a:lnSpc>
                <a:spcPts val="5280"/>
              </a:lnSpc>
            </a:pPr>
            <a:r>
              <a:rPr lang="es-MX" sz="3000" b="1" dirty="0">
                <a:solidFill>
                  <a:srgbClr val="7030A0"/>
                </a:solidFill>
                <a:latin typeface="Arial Narrow" panose="020B0604020202020204" pitchFamily="34" charset="0"/>
                <a:cs typeface="Arial Narrow" panose="020B0604020202020204" pitchFamily="34" charset="0"/>
              </a:rPr>
              <a:t>Cuestionario de Opinión y Experiencias</a:t>
            </a:r>
          </a:p>
        </p:txBody>
      </p:sp>
    </p:spTree>
    <p:extLst>
      <p:ext uri="{BB962C8B-B14F-4D97-AF65-F5344CB8AC3E}">
        <p14:creationId xmlns:p14="http://schemas.microsoft.com/office/powerpoint/2010/main" val="4093362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9505950" y="6211669"/>
            <a:ext cx="2686050" cy="646331"/>
          </a:xfrm>
          <a:prstGeom prst="rect">
            <a:avLst/>
          </a:prstGeom>
          <a:solidFill>
            <a:schemeClr val="bg1"/>
          </a:solidFill>
        </p:spPr>
        <p:txBody>
          <a:bodyPr wrap="square" rtlCol="0">
            <a:spAutoFit/>
          </a:bodyPr>
          <a:lstStyle/>
          <a:p>
            <a:endParaRPr lang="es-MX" dirty="0"/>
          </a:p>
          <a:p>
            <a:endParaRPr lang="es-MX" dirty="0"/>
          </a:p>
        </p:txBody>
      </p:sp>
      <p:sp>
        <p:nvSpPr>
          <p:cNvPr id="14" name="CuadroTexto 32"/>
          <p:cNvSpPr txBox="1"/>
          <p:nvPr/>
        </p:nvSpPr>
        <p:spPr>
          <a:xfrm>
            <a:off x="8911109" y="2046685"/>
            <a:ext cx="3487557" cy="2092881"/>
          </a:xfrm>
          <a:prstGeom prst="rect">
            <a:avLst/>
          </a:prstGeom>
          <a:noFill/>
        </p:spPr>
        <p:txBody>
          <a:bodyPr wrap="square" rtlCol="0">
            <a:spAutoFit/>
          </a:bodyPr>
          <a:lstStyle/>
          <a:p>
            <a:pPr>
              <a:spcBef>
                <a:spcPts val="300"/>
              </a:spcBef>
              <a:spcAft>
                <a:spcPts val="300"/>
              </a:spcAft>
            </a:pPr>
            <a:r>
              <a:rPr lang="es-MX" sz="1600" b="1" dirty="0">
                <a:cs typeface="Arial" panose="020B0604020202020204" pitchFamily="34" charset="0"/>
              </a:rPr>
              <a:t>Preguntas en todos los módulos:</a:t>
            </a:r>
          </a:p>
          <a:p>
            <a:pPr marL="342900" indent="-342900">
              <a:spcBef>
                <a:spcPts val="300"/>
              </a:spcBef>
              <a:spcAft>
                <a:spcPts val="300"/>
              </a:spcAft>
              <a:buFont typeface="+mj-lt"/>
              <a:buAutoNum type="arabicPeriod"/>
            </a:pPr>
            <a:r>
              <a:rPr lang="es-MX" sz="1600" b="1" dirty="0">
                <a:solidFill>
                  <a:schemeClr val="accent6">
                    <a:lumMod val="75000"/>
                  </a:schemeClr>
                </a:solidFill>
                <a:cs typeface="Arial" panose="020B0604020202020204" pitchFamily="34" charset="0"/>
              </a:rPr>
              <a:t>Percepción sobre el respeto a los derechos del grupo</a:t>
            </a:r>
          </a:p>
          <a:p>
            <a:pPr marL="342900" indent="-342900">
              <a:spcBef>
                <a:spcPts val="300"/>
              </a:spcBef>
              <a:spcAft>
                <a:spcPts val="300"/>
              </a:spcAft>
              <a:buFont typeface="+mj-lt"/>
              <a:buAutoNum type="arabicPeriod"/>
            </a:pPr>
            <a:r>
              <a:rPr lang="es-MX" sz="1600" b="1" dirty="0">
                <a:solidFill>
                  <a:schemeClr val="accent6">
                    <a:lumMod val="75000"/>
                  </a:schemeClr>
                </a:solidFill>
                <a:cs typeface="Arial" panose="020B0604020202020204" pitchFamily="34" charset="0"/>
              </a:rPr>
              <a:t>Problemáticas sociales del grupo</a:t>
            </a:r>
          </a:p>
          <a:p>
            <a:pPr marL="342900" indent="-342900">
              <a:spcBef>
                <a:spcPts val="300"/>
              </a:spcBef>
              <a:spcAft>
                <a:spcPts val="300"/>
              </a:spcAft>
              <a:buFont typeface="+mj-lt"/>
              <a:buAutoNum type="arabicPeriod"/>
            </a:pPr>
            <a:r>
              <a:rPr lang="es-MX" sz="1600" b="1" dirty="0">
                <a:solidFill>
                  <a:schemeClr val="accent6">
                    <a:lumMod val="75000"/>
                  </a:schemeClr>
                </a:solidFill>
                <a:cs typeface="Arial" panose="020B0604020202020204" pitchFamily="34" charset="0"/>
              </a:rPr>
              <a:t>Postura sobre  prejuicios y estereotipos</a:t>
            </a:r>
          </a:p>
          <a:p>
            <a:pPr marL="285750" indent="-285750">
              <a:spcBef>
                <a:spcPts val="300"/>
              </a:spcBef>
              <a:spcAft>
                <a:spcPts val="300"/>
              </a:spcAft>
            </a:pPr>
            <a:endParaRPr lang="es-MX" sz="1400" b="1" dirty="0">
              <a:cs typeface="Arial" panose="020B0604020202020204" pitchFamily="34" charset="0"/>
            </a:endParaRPr>
          </a:p>
        </p:txBody>
      </p:sp>
      <p:sp>
        <p:nvSpPr>
          <p:cNvPr id="15" name="Cerrar llave 1"/>
          <p:cNvSpPr/>
          <p:nvPr/>
        </p:nvSpPr>
        <p:spPr>
          <a:xfrm>
            <a:off x="8141958" y="1057559"/>
            <a:ext cx="679117" cy="4071132"/>
          </a:xfrm>
          <a:prstGeom prst="rightBrace">
            <a:avLst>
              <a:gd name="adj1" fmla="val 140197"/>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dirty="0"/>
          </a:p>
        </p:txBody>
      </p:sp>
      <p:graphicFrame>
        <p:nvGraphicFramePr>
          <p:cNvPr id="19" name="Diagrama 7"/>
          <p:cNvGraphicFramePr/>
          <p:nvPr>
            <p:extLst/>
          </p:nvPr>
        </p:nvGraphicFramePr>
        <p:xfrm>
          <a:off x="1238217" y="1057560"/>
          <a:ext cx="6813708" cy="47263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CuadroTexto 32"/>
          <p:cNvSpPr txBox="1"/>
          <p:nvPr/>
        </p:nvSpPr>
        <p:spPr>
          <a:xfrm>
            <a:off x="8911109" y="5006796"/>
            <a:ext cx="3428981" cy="1554272"/>
          </a:xfrm>
          <a:prstGeom prst="rect">
            <a:avLst/>
          </a:prstGeom>
          <a:noFill/>
        </p:spPr>
        <p:txBody>
          <a:bodyPr wrap="square" rtlCol="0">
            <a:spAutoFit/>
          </a:bodyPr>
          <a:lstStyle/>
          <a:p>
            <a:pPr marL="342900" indent="-342900">
              <a:spcBef>
                <a:spcPts val="300"/>
              </a:spcBef>
              <a:spcAft>
                <a:spcPts val="300"/>
              </a:spcAft>
              <a:buFont typeface="+mj-lt"/>
              <a:buAutoNum type="arabicPeriod"/>
            </a:pPr>
            <a:r>
              <a:rPr lang="es-MX" sz="1600" b="1" dirty="0">
                <a:solidFill>
                  <a:schemeClr val="accent6">
                    <a:lumMod val="75000"/>
                  </a:schemeClr>
                </a:solidFill>
                <a:cs typeface="Arial" panose="020B0604020202020204" pitchFamily="34" charset="0"/>
              </a:rPr>
              <a:t>Negación de derechos</a:t>
            </a:r>
          </a:p>
          <a:p>
            <a:pPr marL="342900" indent="-342900">
              <a:spcBef>
                <a:spcPts val="300"/>
              </a:spcBef>
              <a:spcAft>
                <a:spcPts val="300"/>
              </a:spcAft>
              <a:buFont typeface="+mj-lt"/>
              <a:buAutoNum type="arabicPeriod"/>
            </a:pPr>
            <a:r>
              <a:rPr lang="es-MX" sz="1600" b="1" dirty="0">
                <a:solidFill>
                  <a:schemeClr val="accent6">
                    <a:lumMod val="75000"/>
                  </a:schemeClr>
                </a:solidFill>
                <a:cs typeface="Arial" panose="020B0604020202020204" pitchFamily="34" charset="0"/>
              </a:rPr>
              <a:t>Situaciones y causas de la discriminación</a:t>
            </a:r>
          </a:p>
          <a:p>
            <a:pPr marL="342900" indent="-342900">
              <a:spcBef>
                <a:spcPts val="300"/>
              </a:spcBef>
              <a:spcAft>
                <a:spcPts val="300"/>
              </a:spcAft>
              <a:buFont typeface="+mj-lt"/>
              <a:buAutoNum type="arabicPeriod"/>
            </a:pPr>
            <a:r>
              <a:rPr lang="es-MX" sz="1600" b="1" dirty="0">
                <a:solidFill>
                  <a:schemeClr val="accent6">
                    <a:lumMod val="75000"/>
                  </a:schemeClr>
                </a:solidFill>
                <a:cs typeface="Arial" panose="020B0604020202020204" pitchFamily="34" charset="0"/>
              </a:rPr>
              <a:t>Aspectos de la discriminación</a:t>
            </a:r>
          </a:p>
          <a:p>
            <a:pPr marL="342900" indent="-342900">
              <a:spcBef>
                <a:spcPts val="300"/>
              </a:spcBef>
              <a:spcAft>
                <a:spcPts val="300"/>
              </a:spcAft>
              <a:buFont typeface="+mj-lt"/>
              <a:buAutoNum type="arabicPeriod"/>
            </a:pPr>
            <a:r>
              <a:rPr lang="es-MX" sz="1600" b="1" dirty="0">
                <a:solidFill>
                  <a:schemeClr val="accent6">
                    <a:lumMod val="75000"/>
                  </a:schemeClr>
                </a:solidFill>
                <a:cs typeface="Arial" panose="020B0604020202020204" pitchFamily="34" charset="0"/>
              </a:rPr>
              <a:t>Ámbitos de la discriminación</a:t>
            </a:r>
          </a:p>
        </p:txBody>
      </p:sp>
      <p:sp>
        <p:nvSpPr>
          <p:cNvPr id="9" name="Cerrar llave 8"/>
          <p:cNvSpPr/>
          <p:nvPr/>
        </p:nvSpPr>
        <p:spPr>
          <a:xfrm>
            <a:off x="8169668" y="5246619"/>
            <a:ext cx="214985" cy="1074626"/>
          </a:xfrm>
          <a:prstGeom prst="rightBrace">
            <a:avLst>
              <a:gd name="adj1" fmla="val 140197"/>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dirty="0"/>
          </a:p>
        </p:txBody>
      </p:sp>
      <p:sp>
        <p:nvSpPr>
          <p:cNvPr id="10" name="CuadroTexto 9">
            <a:extLst>
              <a:ext uri="{FF2B5EF4-FFF2-40B4-BE49-F238E27FC236}">
                <a16:creationId xmlns:a16="http://schemas.microsoft.com/office/drawing/2014/main" id="{18691884-C7A6-8149-ACE1-20F84A16B847}"/>
              </a:ext>
            </a:extLst>
          </p:cNvPr>
          <p:cNvSpPr txBox="1"/>
          <p:nvPr/>
        </p:nvSpPr>
        <p:spPr>
          <a:xfrm>
            <a:off x="449950" y="187946"/>
            <a:ext cx="2930924" cy="687048"/>
          </a:xfrm>
          <a:prstGeom prst="rect">
            <a:avLst/>
          </a:prstGeom>
          <a:noFill/>
        </p:spPr>
        <p:txBody>
          <a:bodyPr wrap="square" rtlCol="0">
            <a:spAutoFit/>
          </a:bodyPr>
          <a:lstStyle/>
          <a:p>
            <a:pPr>
              <a:lnSpc>
                <a:spcPts val="5280"/>
              </a:lnSpc>
            </a:pPr>
            <a:r>
              <a:rPr lang="es-MX" sz="3000" b="1" dirty="0">
                <a:solidFill>
                  <a:srgbClr val="7030A0"/>
                </a:solidFill>
                <a:latin typeface="Arial Narrow" panose="020B0604020202020204" pitchFamily="34" charset="0"/>
                <a:cs typeface="Arial Narrow" panose="020B0604020202020204" pitchFamily="34" charset="0"/>
              </a:rPr>
              <a:t>Temas captados</a:t>
            </a:r>
          </a:p>
        </p:txBody>
      </p:sp>
      <p:sp>
        <p:nvSpPr>
          <p:cNvPr id="11" name="CuadroTexto 10">
            <a:extLst>
              <a:ext uri="{FF2B5EF4-FFF2-40B4-BE49-F238E27FC236}">
                <a16:creationId xmlns:a16="http://schemas.microsoft.com/office/drawing/2014/main" id="{524EFD3E-D268-5C43-BF24-F9EEB8DF3148}"/>
              </a:ext>
            </a:extLst>
          </p:cNvPr>
          <p:cNvSpPr txBox="1"/>
          <p:nvPr/>
        </p:nvSpPr>
        <p:spPr>
          <a:xfrm>
            <a:off x="4692316" y="187946"/>
            <a:ext cx="6713621" cy="687048"/>
          </a:xfrm>
          <a:prstGeom prst="rect">
            <a:avLst/>
          </a:prstGeom>
          <a:noFill/>
        </p:spPr>
        <p:txBody>
          <a:bodyPr wrap="square" rtlCol="0">
            <a:spAutoFit/>
          </a:bodyPr>
          <a:lstStyle/>
          <a:p>
            <a:pPr algn="r">
              <a:lnSpc>
                <a:spcPts val="5280"/>
              </a:lnSpc>
            </a:pPr>
            <a:r>
              <a:rPr lang="es-MX" sz="3000" b="1" dirty="0">
                <a:solidFill>
                  <a:srgbClr val="7030A0"/>
                </a:solidFill>
                <a:latin typeface="Arial Narrow" panose="020B0604020202020204" pitchFamily="34" charset="0"/>
                <a:cs typeface="Arial Narrow" panose="020B0604020202020204" pitchFamily="34" charset="0"/>
              </a:rPr>
              <a:t>Módulos Específicos</a:t>
            </a:r>
          </a:p>
        </p:txBody>
      </p:sp>
    </p:spTree>
    <p:extLst>
      <p:ext uri="{BB962C8B-B14F-4D97-AF65-F5344CB8AC3E}">
        <p14:creationId xmlns:p14="http://schemas.microsoft.com/office/powerpoint/2010/main" val="3385853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alphaModFix amt="30000"/>
            <a:extLst>
              <a:ext uri="{28A0092B-C50C-407E-A947-70E740481C1C}">
                <a14:useLocalDpi xmlns:a14="http://schemas.microsoft.com/office/drawing/2010/main" val="0"/>
              </a:ext>
            </a:extLst>
          </a:blip>
          <a:srcRect l="17514" t="21718" r="21461" b="3100"/>
          <a:stretch/>
        </p:blipFill>
        <p:spPr>
          <a:xfrm>
            <a:off x="-1" y="0"/>
            <a:ext cx="12192001" cy="6858000"/>
          </a:xfrm>
          <a:prstGeom prst="rect">
            <a:avLst/>
          </a:prstGeom>
        </p:spPr>
      </p:pic>
      <p:pic>
        <p:nvPicPr>
          <p:cNvPr id="15" name="Imagen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1611" y="416112"/>
            <a:ext cx="2417483" cy="779972"/>
          </a:xfrm>
          <a:prstGeom prst="rect">
            <a:avLst/>
          </a:prstGeom>
        </p:spPr>
      </p:pic>
      <p:sp>
        <p:nvSpPr>
          <p:cNvPr id="5" name="CuadroTexto 4">
            <a:extLst>
              <a:ext uri="{FF2B5EF4-FFF2-40B4-BE49-F238E27FC236}">
                <a16:creationId xmlns:a16="http://schemas.microsoft.com/office/drawing/2014/main" id="{DFEB0B9A-DDE5-FD49-8852-BC79057DAF40}"/>
              </a:ext>
            </a:extLst>
          </p:cNvPr>
          <p:cNvSpPr txBox="1"/>
          <p:nvPr/>
        </p:nvSpPr>
        <p:spPr>
          <a:xfrm>
            <a:off x="609600" y="4362220"/>
            <a:ext cx="6761018" cy="1451679"/>
          </a:xfrm>
          <a:prstGeom prst="rect">
            <a:avLst/>
          </a:prstGeom>
          <a:noFill/>
        </p:spPr>
        <p:txBody>
          <a:bodyPr wrap="square" rtlCol="0">
            <a:spAutoFit/>
          </a:bodyPr>
          <a:lstStyle/>
          <a:p>
            <a:pPr>
              <a:lnSpc>
                <a:spcPts val="5280"/>
              </a:lnSpc>
            </a:pPr>
            <a:r>
              <a:rPr lang="es-MX" sz="5400" b="1" dirty="0">
                <a:solidFill>
                  <a:srgbClr val="00B0F0"/>
                </a:solidFill>
                <a:latin typeface="Arial Narrow" panose="020B0604020202020204" pitchFamily="34" charset="0"/>
                <a:cs typeface="Arial Narrow" panose="020B0604020202020204" pitchFamily="34" charset="0"/>
              </a:rPr>
              <a:t>PRINCIPALES</a:t>
            </a:r>
          </a:p>
          <a:p>
            <a:pPr>
              <a:lnSpc>
                <a:spcPts val="5280"/>
              </a:lnSpc>
            </a:pPr>
            <a:r>
              <a:rPr lang="es-MX" sz="5400" b="1" dirty="0">
                <a:solidFill>
                  <a:srgbClr val="00B0F0"/>
                </a:solidFill>
                <a:latin typeface="Arial Narrow" panose="020B0604020202020204" pitchFamily="34" charset="0"/>
                <a:cs typeface="Arial Narrow" panose="020B0604020202020204" pitchFamily="34" charset="0"/>
              </a:rPr>
              <a:t>RESULTADOS</a:t>
            </a:r>
          </a:p>
        </p:txBody>
      </p:sp>
    </p:spTree>
    <p:extLst>
      <p:ext uri="{BB962C8B-B14F-4D97-AF65-F5344CB8AC3E}">
        <p14:creationId xmlns:p14="http://schemas.microsoft.com/office/powerpoint/2010/main" val="1774257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1611" y="416112"/>
            <a:ext cx="2417483" cy="779972"/>
          </a:xfrm>
          <a:prstGeom prst="rect">
            <a:avLst/>
          </a:prstGeom>
        </p:spPr>
      </p:pic>
      <p:sp>
        <p:nvSpPr>
          <p:cNvPr id="6" name="CuadroTexto 5">
            <a:extLst>
              <a:ext uri="{FF2B5EF4-FFF2-40B4-BE49-F238E27FC236}">
                <a16:creationId xmlns:a16="http://schemas.microsoft.com/office/drawing/2014/main" id="{AAE51890-C530-2D47-84F1-D5B56CA85B21}"/>
              </a:ext>
            </a:extLst>
          </p:cNvPr>
          <p:cNvSpPr txBox="1"/>
          <p:nvPr/>
        </p:nvSpPr>
        <p:spPr>
          <a:xfrm>
            <a:off x="633663" y="3110936"/>
            <a:ext cx="11024937" cy="1451679"/>
          </a:xfrm>
          <a:prstGeom prst="rect">
            <a:avLst/>
          </a:prstGeom>
          <a:noFill/>
        </p:spPr>
        <p:txBody>
          <a:bodyPr wrap="square" rtlCol="0">
            <a:spAutoFit/>
          </a:bodyPr>
          <a:lstStyle/>
          <a:p>
            <a:pPr>
              <a:lnSpc>
                <a:spcPts val="5280"/>
              </a:lnSpc>
            </a:pPr>
            <a:r>
              <a:rPr lang="es-MX" sz="5400" b="1" dirty="0">
                <a:solidFill>
                  <a:srgbClr val="7030A0"/>
                </a:solidFill>
                <a:latin typeface="Arial Narrow" panose="020B0604020202020204" pitchFamily="34" charset="0"/>
                <a:cs typeface="Arial Narrow" panose="020B0604020202020204" pitchFamily="34" charset="0"/>
              </a:rPr>
              <a:t>EFECTOS DE LA DISCRIMINACIÓN ESTRUCTURAL</a:t>
            </a:r>
          </a:p>
        </p:txBody>
      </p:sp>
    </p:spTree>
    <p:extLst>
      <p:ext uri="{BB962C8B-B14F-4D97-AF65-F5344CB8AC3E}">
        <p14:creationId xmlns:p14="http://schemas.microsoft.com/office/powerpoint/2010/main" val="3951892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6BEAF06-6B42-B44A-95E1-BD7A9F872ECC}"/>
              </a:ext>
            </a:extLst>
          </p:cNvPr>
          <p:cNvSpPr>
            <a:spLocks noGrp="1"/>
          </p:cNvSpPr>
          <p:nvPr>
            <p:ph sz="half" idx="1"/>
          </p:nvPr>
        </p:nvSpPr>
        <p:spPr>
          <a:xfrm>
            <a:off x="654574" y="1518620"/>
            <a:ext cx="7517652" cy="5140363"/>
          </a:xfrm>
        </p:spPr>
        <p:txBody>
          <a:bodyPr>
            <a:normAutofit fontScale="77500" lnSpcReduction="20000"/>
          </a:bodyPr>
          <a:lstStyle/>
          <a:p>
            <a:pPr marL="0" indent="0">
              <a:buNone/>
            </a:pPr>
            <a:r>
              <a:rPr lang="es-MX" sz="2400" b="1" dirty="0">
                <a:latin typeface="Calibri" panose="020F0502020204030204" pitchFamily="34" charset="0"/>
                <a:cs typeface="Calibri" panose="020F0502020204030204" pitchFamily="34" charset="0"/>
              </a:rPr>
              <a:t>I. ASPECTOS CONCEPTUALES Y METODOLÓGICOS</a:t>
            </a:r>
            <a:endParaRPr lang="es-MX" sz="2400" dirty="0">
              <a:latin typeface="Calibri" panose="020F0502020204030204" pitchFamily="34" charset="0"/>
              <a:cs typeface="Calibri" panose="020F0502020204030204" pitchFamily="34" charset="0"/>
            </a:endParaRPr>
          </a:p>
          <a:p>
            <a:r>
              <a:rPr lang="es-MX" sz="2400" dirty="0">
                <a:latin typeface="Calibri" panose="020F0502020204030204" pitchFamily="34" charset="0"/>
                <a:cs typeface="Calibri" panose="020F0502020204030204" pitchFamily="34" charset="0"/>
              </a:rPr>
              <a:t>Antecedentes</a:t>
            </a:r>
          </a:p>
          <a:p>
            <a:r>
              <a:rPr lang="es-MX" sz="2400" dirty="0">
                <a:latin typeface="Calibri" panose="020F0502020204030204" pitchFamily="34" charset="0"/>
                <a:cs typeface="Calibri" panose="020F0502020204030204" pitchFamily="34" charset="0"/>
              </a:rPr>
              <a:t>ENADIS 2017</a:t>
            </a:r>
          </a:p>
          <a:p>
            <a:r>
              <a:rPr lang="es-MX" sz="2400" dirty="0">
                <a:latin typeface="Calibri" panose="020F0502020204030204" pitchFamily="34" charset="0"/>
                <a:cs typeface="Calibri" panose="020F0502020204030204" pitchFamily="34" charset="0"/>
              </a:rPr>
              <a:t>Principales cambios en la ENADIS 2017</a:t>
            </a:r>
          </a:p>
          <a:p>
            <a:r>
              <a:rPr lang="es-MX" sz="2400" dirty="0">
                <a:latin typeface="Calibri" panose="020F0502020204030204" pitchFamily="34" charset="0"/>
                <a:cs typeface="Calibri" panose="020F0502020204030204" pitchFamily="34" charset="0"/>
              </a:rPr>
              <a:t>Operacionalización de conceptos</a:t>
            </a:r>
          </a:p>
          <a:p>
            <a:r>
              <a:rPr lang="es-MX" sz="2400" dirty="0">
                <a:latin typeface="Calibri" panose="020F0502020204030204" pitchFamily="34" charset="0"/>
                <a:cs typeface="Calibri" panose="020F0502020204030204" pitchFamily="34" charset="0"/>
              </a:rPr>
              <a:t>Temas captados</a:t>
            </a:r>
          </a:p>
          <a:p>
            <a:endParaRPr lang="es-MX" sz="2400" dirty="0">
              <a:latin typeface="Calibri" panose="020F0502020204030204" pitchFamily="34" charset="0"/>
              <a:cs typeface="Calibri" panose="020F0502020204030204" pitchFamily="34" charset="0"/>
            </a:endParaRPr>
          </a:p>
          <a:p>
            <a:pPr marL="0" indent="0">
              <a:buNone/>
            </a:pPr>
            <a:r>
              <a:rPr lang="es-MX" sz="2400" b="1" dirty="0">
                <a:latin typeface="Calibri" panose="020F0502020204030204" pitchFamily="34" charset="0"/>
                <a:cs typeface="Calibri" panose="020F0502020204030204" pitchFamily="34" charset="0"/>
              </a:rPr>
              <a:t>II. PRINCIPALES RESULTADOS</a:t>
            </a:r>
          </a:p>
          <a:p>
            <a:r>
              <a:rPr lang="es-MX" sz="2400" dirty="0">
                <a:latin typeface="Calibri" panose="020F0502020204030204" pitchFamily="34" charset="0"/>
                <a:cs typeface="Calibri" panose="020F0502020204030204" pitchFamily="34" charset="0"/>
              </a:rPr>
              <a:t>Efectos de la discriminación estructural </a:t>
            </a:r>
          </a:p>
          <a:p>
            <a:r>
              <a:rPr lang="es-MX" sz="2400" dirty="0">
                <a:latin typeface="Calibri" panose="020F0502020204030204" pitchFamily="34" charset="0"/>
                <a:cs typeface="Calibri" panose="020F0502020204030204" pitchFamily="34" charset="0"/>
              </a:rPr>
              <a:t>Experiencias y prácticas institucionales de discriminación</a:t>
            </a:r>
          </a:p>
          <a:p>
            <a:r>
              <a:rPr lang="es-MX" sz="2400" dirty="0">
                <a:latin typeface="Calibri" panose="020F0502020204030204" pitchFamily="34" charset="0"/>
                <a:cs typeface="Calibri" panose="020F0502020204030204" pitchFamily="34" charset="0"/>
              </a:rPr>
              <a:t>Opiniones y actitudes asociadas a la discriminación</a:t>
            </a:r>
          </a:p>
          <a:p>
            <a:endParaRPr lang="es-MX" sz="2400" dirty="0">
              <a:latin typeface="Calibri" panose="020F0502020204030204" pitchFamily="34" charset="0"/>
              <a:cs typeface="Calibri" panose="020F0502020204030204" pitchFamily="34" charset="0"/>
            </a:endParaRPr>
          </a:p>
          <a:p>
            <a:pPr marL="0" indent="0">
              <a:buNone/>
            </a:pPr>
            <a:r>
              <a:rPr lang="es-MX" sz="2400" b="1" dirty="0">
                <a:latin typeface="Calibri" panose="020F0502020204030204" pitchFamily="34" charset="0"/>
                <a:cs typeface="Calibri" panose="020F0502020204030204" pitchFamily="34" charset="0"/>
              </a:rPr>
              <a:t>III. INDICADORES SOBRE DISCRIMINACIÓN Y POLÍTICAS PÚBLICAS</a:t>
            </a:r>
          </a:p>
          <a:p>
            <a:pPr marL="0" indent="0">
              <a:buNone/>
            </a:pPr>
            <a:endParaRPr lang="es-MX" sz="2400" b="1" dirty="0">
              <a:latin typeface="Calibri" panose="020F0502020204030204" pitchFamily="34" charset="0"/>
              <a:cs typeface="Calibri" panose="020F0502020204030204" pitchFamily="34" charset="0"/>
            </a:endParaRPr>
          </a:p>
          <a:p>
            <a:pPr marL="0" indent="0">
              <a:buNone/>
            </a:pPr>
            <a:r>
              <a:rPr lang="es-MX" sz="2400" b="1" dirty="0">
                <a:latin typeface="Calibri" panose="020F0502020204030204" pitchFamily="34" charset="0"/>
                <a:cs typeface="Calibri" panose="020F0502020204030204" pitchFamily="34" charset="0"/>
              </a:rPr>
              <a:t>IV. SISTEMA NACIONAL DE INFORMACIÓN SOBRE DISCRIMINACIÓN (SINDIS)</a:t>
            </a:r>
          </a:p>
          <a:p>
            <a:pPr marL="0" indent="0">
              <a:buNone/>
            </a:pPr>
            <a:endParaRPr lang="es-MX" sz="2400" dirty="0">
              <a:latin typeface="Calibri" panose="020F0502020204030204" pitchFamily="34" charset="0"/>
              <a:cs typeface="Calibri" panose="020F0502020204030204" pitchFamily="34" charset="0"/>
            </a:endParaRPr>
          </a:p>
          <a:p>
            <a:pPr marL="0" indent="0">
              <a:buNone/>
            </a:pPr>
            <a:endParaRPr lang="es-MX" sz="2400" dirty="0">
              <a:latin typeface="Calibri" panose="020F0502020204030204" pitchFamily="34" charset="0"/>
              <a:cs typeface="Calibri" panose="020F0502020204030204" pitchFamily="34" charset="0"/>
            </a:endParaRPr>
          </a:p>
          <a:p>
            <a:pPr marL="0" indent="0" algn="just">
              <a:buNone/>
            </a:pPr>
            <a:endParaRPr lang="es-MX" sz="3600" b="1" dirty="0">
              <a:latin typeface="Calibri" panose="020F0502020204030204" pitchFamily="34" charset="0"/>
              <a:cs typeface="Calibri" panose="020F0502020204030204" pitchFamily="34" charset="0"/>
            </a:endParaRPr>
          </a:p>
          <a:p>
            <a:pPr marL="0" indent="0" algn="just">
              <a:buNone/>
            </a:pPr>
            <a:endParaRPr lang="es-MX" sz="3600" b="1" dirty="0">
              <a:latin typeface="Calibri" panose="020F0502020204030204" pitchFamily="34" charset="0"/>
              <a:cs typeface="Calibri" panose="020F0502020204030204" pitchFamily="34" charset="0"/>
            </a:endParaRPr>
          </a:p>
          <a:p>
            <a:pPr marL="457200" lvl="1" indent="0">
              <a:buNone/>
            </a:pPr>
            <a:endParaRPr lang="es-MX" sz="3600" dirty="0"/>
          </a:p>
          <a:p>
            <a:pPr marL="0" indent="0">
              <a:buNone/>
            </a:pPr>
            <a:endParaRPr lang="es-MX" dirty="0"/>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1611" y="416112"/>
            <a:ext cx="2417483" cy="779972"/>
          </a:xfrm>
          <a:prstGeom prst="rect">
            <a:avLst/>
          </a:prstGeom>
        </p:spPr>
      </p:pic>
      <p:sp>
        <p:nvSpPr>
          <p:cNvPr id="2" name="CuadroTexto 1">
            <a:extLst>
              <a:ext uri="{FF2B5EF4-FFF2-40B4-BE49-F238E27FC236}">
                <a16:creationId xmlns:a16="http://schemas.microsoft.com/office/drawing/2014/main" id="{FA356B93-A699-6241-89C7-C6A3C375A185}"/>
              </a:ext>
            </a:extLst>
          </p:cNvPr>
          <p:cNvSpPr txBox="1"/>
          <p:nvPr/>
        </p:nvSpPr>
        <p:spPr>
          <a:xfrm>
            <a:off x="554182" y="436765"/>
            <a:ext cx="3943927" cy="923330"/>
          </a:xfrm>
          <a:prstGeom prst="rect">
            <a:avLst/>
          </a:prstGeom>
          <a:noFill/>
        </p:spPr>
        <p:txBody>
          <a:bodyPr wrap="square" rtlCol="0">
            <a:spAutoFit/>
          </a:bodyPr>
          <a:lstStyle/>
          <a:p>
            <a:r>
              <a:rPr lang="es-MX" sz="5400" b="1" dirty="0">
                <a:solidFill>
                  <a:srgbClr val="00B0F0"/>
                </a:solidFill>
                <a:latin typeface="Arial Narrow" panose="020B0604020202020204" pitchFamily="34" charset="0"/>
                <a:cs typeface="Arial Narrow" panose="020B0604020202020204" pitchFamily="34" charset="0"/>
              </a:rPr>
              <a:t>CONTENIDO</a:t>
            </a:r>
          </a:p>
        </p:txBody>
      </p:sp>
    </p:spTree>
    <p:extLst>
      <p:ext uri="{BB962C8B-B14F-4D97-AF65-F5344CB8AC3E}">
        <p14:creationId xmlns:p14="http://schemas.microsoft.com/office/powerpoint/2010/main" val="1687349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C81715D1-0824-7049-967B-B3EAAC97F9ED}"/>
              </a:ext>
            </a:extLst>
          </p:cNvPr>
          <p:cNvSpPr/>
          <p:nvPr/>
        </p:nvSpPr>
        <p:spPr>
          <a:xfrm>
            <a:off x="358590" y="1269123"/>
            <a:ext cx="9023021" cy="923330"/>
          </a:xfrm>
          <a:prstGeom prst="rect">
            <a:avLst/>
          </a:prstGeom>
        </p:spPr>
        <p:txBody>
          <a:bodyPr wrap="square">
            <a:spAutoFit/>
          </a:bodyPr>
          <a:lstStyle/>
          <a:p>
            <a:pPr algn="just">
              <a:spcAft>
                <a:spcPts val="0"/>
              </a:spcAft>
            </a:pPr>
            <a:r>
              <a:rPr lang="es-ES" dirty="0">
                <a:solidFill>
                  <a:srgbClr val="000000"/>
                </a:solidFill>
                <a:latin typeface="Calibri" panose="020F0502020204030204" pitchFamily="34" charset="0"/>
                <a:ea typeface="Times New Roman" panose="02020603050405020304" pitchFamily="18" charset="0"/>
                <a:cs typeface="Calibri" panose="020F0502020204030204" pitchFamily="34" charset="0"/>
              </a:rPr>
              <a:t>Las personas con discapacidad y las personas hablantes de lengua indígena presentan las tasas más altas de analfabetismo, 20.9% y 13.3% respectivamente. Sin embargo, si las PCD viven en localidades no urbanas, su porcentaje de analfabetismo aumenta a casi 28%</a:t>
            </a:r>
            <a:endParaRPr lang="es-MX" sz="2000"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1611" y="416112"/>
            <a:ext cx="2417483" cy="779972"/>
          </a:xfrm>
          <a:prstGeom prst="rect">
            <a:avLst/>
          </a:prstGeom>
        </p:spPr>
      </p:pic>
      <p:pic>
        <p:nvPicPr>
          <p:cNvPr id="4" name="Imagen 3"/>
          <p:cNvPicPr>
            <a:picLocks noChangeAspect="1"/>
          </p:cNvPicPr>
          <p:nvPr/>
        </p:nvPicPr>
        <p:blipFill>
          <a:blip r:embed="rId3"/>
          <a:stretch>
            <a:fillRect/>
          </a:stretch>
        </p:blipFill>
        <p:spPr>
          <a:xfrm>
            <a:off x="428065" y="2502440"/>
            <a:ext cx="7089293" cy="209665"/>
          </a:xfrm>
          <a:prstGeom prst="rect">
            <a:avLst/>
          </a:prstGeom>
        </p:spPr>
      </p:pic>
      <p:pic>
        <p:nvPicPr>
          <p:cNvPr id="5" name="Imagen 4"/>
          <p:cNvPicPr>
            <a:picLocks noChangeAspect="1"/>
          </p:cNvPicPr>
          <p:nvPr/>
        </p:nvPicPr>
        <p:blipFill>
          <a:blip r:embed="rId4"/>
          <a:stretch>
            <a:fillRect/>
          </a:stretch>
        </p:blipFill>
        <p:spPr>
          <a:xfrm>
            <a:off x="8336056" y="3217541"/>
            <a:ext cx="2509645" cy="3146611"/>
          </a:xfrm>
          <a:prstGeom prst="rect">
            <a:avLst/>
          </a:prstGeom>
        </p:spPr>
      </p:pic>
      <p:sp>
        <p:nvSpPr>
          <p:cNvPr id="7" name="CuadroTexto 6">
            <a:extLst>
              <a:ext uri="{FF2B5EF4-FFF2-40B4-BE49-F238E27FC236}">
                <a16:creationId xmlns:a16="http://schemas.microsoft.com/office/drawing/2014/main" id="{982EBB08-27BE-AB4E-BF5B-731AFFDC5CFD}"/>
              </a:ext>
            </a:extLst>
          </p:cNvPr>
          <p:cNvSpPr txBox="1"/>
          <p:nvPr/>
        </p:nvSpPr>
        <p:spPr>
          <a:xfrm>
            <a:off x="7715448" y="6495317"/>
            <a:ext cx="4476552" cy="261610"/>
          </a:xfrm>
          <a:prstGeom prst="rect">
            <a:avLst/>
          </a:prstGeom>
          <a:noFill/>
        </p:spPr>
        <p:txBody>
          <a:bodyPr wrap="square" rtlCol="0">
            <a:spAutoFit/>
          </a:bodyPr>
          <a:lstStyle/>
          <a:p>
            <a:pPr algn="just"/>
            <a:r>
              <a:rPr lang="es-MX" sz="1100" dirty="0"/>
              <a:t>*Se consideró no urbanas a las localidades menores a 15 mil hab.</a:t>
            </a:r>
          </a:p>
        </p:txBody>
      </p:sp>
      <p:pic>
        <p:nvPicPr>
          <p:cNvPr id="10" name="Imagen 9"/>
          <p:cNvPicPr>
            <a:picLocks noChangeAspect="1"/>
          </p:cNvPicPr>
          <p:nvPr/>
        </p:nvPicPr>
        <p:blipFill>
          <a:blip r:embed="rId5"/>
          <a:stretch>
            <a:fillRect/>
          </a:stretch>
        </p:blipFill>
        <p:spPr>
          <a:xfrm>
            <a:off x="8336056" y="2503319"/>
            <a:ext cx="2698750" cy="390343"/>
          </a:xfrm>
          <a:prstGeom prst="rect">
            <a:avLst/>
          </a:prstGeom>
        </p:spPr>
      </p:pic>
      <p:pic>
        <p:nvPicPr>
          <p:cNvPr id="11" name="Imagen 10"/>
          <p:cNvPicPr>
            <a:picLocks noChangeAspect="1"/>
          </p:cNvPicPr>
          <p:nvPr/>
        </p:nvPicPr>
        <p:blipFill>
          <a:blip r:embed="rId6"/>
          <a:stretch>
            <a:fillRect/>
          </a:stretch>
        </p:blipFill>
        <p:spPr>
          <a:xfrm>
            <a:off x="797859" y="2935941"/>
            <a:ext cx="5620870" cy="3747247"/>
          </a:xfrm>
          <a:prstGeom prst="rect">
            <a:avLst/>
          </a:prstGeom>
        </p:spPr>
      </p:pic>
      <p:sp>
        <p:nvSpPr>
          <p:cNvPr id="12" name="CuadroTexto 11">
            <a:extLst>
              <a:ext uri="{FF2B5EF4-FFF2-40B4-BE49-F238E27FC236}">
                <a16:creationId xmlns:a16="http://schemas.microsoft.com/office/drawing/2014/main" id="{7C92135E-6D19-8B4E-B7A6-FE9F934DCB2F}"/>
              </a:ext>
            </a:extLst>
          </p:cNvPr>
          <p:cNvSpPr txBox="1"/>
          <p:nvPr/>
        </p:nvSpPr>
        <p:spPr>
          <a:xfrm>
            <a:off x="358590" y="357026"/>
            <a:ext cx="6227576" cy="687048"/>
          </a:xfrm>
          <a:prstGeom prst="rect">
            <a:avLst/>
          </a:prstGeom>
          <a:noFill/>
        </p:spPr>
        <p:txBody>
          <a:bodyPr wrap="square" rtlCol="0">
            <a:spAutoFit/>
          </a:bodyPr>
          <a:lstStyle/>
          <a:p>
            <a:pPr>
              <a:lnSpc>
                <a:spcPts val="5280"/>
              </a:lnSpc>
            </a:pPr>
            <a:r>
              <a:rPr lang="es-MX" sz="3000" b="1" dirty="0">
                <a:solidFill>
                  <a:srgbClr val="7030A0"/>
                </a:solidFill>
                <a:latin typeface="Arial Narrow" panose="020B0604020202020204" pitchFamily="34" charset="0"/>
                <a:cs typeface="Arial Narrow" panose="020B0604020202020204" pitchFamily="34" charset="0"/>
              </a:rPr>
              <a:t>Población analfabeta (15-59 años)</a:t>
            </a:r>
          </a:p>
        </p:txBody>
      </p:sp>
    </p:spTree>
    <p:extLst>
      <p:ext uri="{BB962C8B-B14F-4D97-AF65-F5344CB8AC3E}">
        <p14:creationId xmlns:p14="http://schemas.microsoft.com/office/powerpoint/2010/main" val="38218737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id="{5D8E93D4-A9A4-7C4E-942A-B40DCEC7B09E}"/>
              </a:ext>
            </a:extLst>
          </p:cNvPr>
          <p:cNvSpPr txBox="1"/>
          <p:nvPr/>
        </p:nvSpPr>
        <p:spPr>
          <a:xfrm>
            <a:off x="332475" y="1166466"/>
            <a:ext cx="8678175" cy="923330"/>
          </a:xfrm>
          <a:prstGeom prst="rect">
            <a:avLst/>
          </a:prstGeom>
          <a:noFill/>
        </p:spPr>
        <p:txBody>
          <a:bodyPr wrap="square" rtlCol="0">
            <a:spAutoFit/>
          </a:bodyPr>
          <a:lstStyle/>
          <a:p>
            <a:pPr algn="just"/>
            <a:r>
              <a:rPr lang="es-MX" dirty="0"/>
              <a:t>El 30.4 por ciento de las personas con tonos de piel más claros alcanzaron el nivel de educación superior (licenciatura o más), mientras que solo el 16% de las personas que declararon tonos de piel más obscuros llegaron a este nivel.</a:t>
            </a:r>
          </a:p>
        </p:txBody>
      </p:sp>
      <p:pic>
        <p:nvPicPr>
          <p:cNvPr id="10" name="Imagen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1611" y="416112"/>
            <a:ext cx="2417483" cy="779972"/>
          </a:xfrm>
          <a:prstGeom prst="rect">
            <a:avLst/>
          </a:prstGeom>
        </p:spPr>
      </p:pic>
      <p:pic>
        <p:nvPicPr>
          <p:cNvPr id="5" name="Imagen 4"/>
          <p:cNvPicPr>
            <a:picLocks noChangeAspect="1"/>
          </p:cNvPicPr>
          <p:nvPr/>
        </p:nvPicPr>
        <p:blipFill>
          <a:blip r:embed="rId3"/>
          <a:stretch>
            <a:fillRect/>
          </a:stretch>
        </p:blipFill>
        <p:spPr>
          <a:xfrm>
            <a:off x="670113" y="2839776"/>
            <a:ext cx="8983438" cy="3913577"/>
          </a:xfrm>
          <a:prstGeom prst="rect">
            <a:avLst/>
          </a:prstGeom>
        </p:spPr>
      </p:pic>
      <p:sp>
        <p:nvSpPr>
          <p:cNvPr id="7" name="CuadroTexto 6">
            <a:extLst>
              <a:ext uri="{FF2B5EF4-FFF2-40B4-BE49-F238E27FC236}">
                <a16:creationId xmlns:a16="http://schemas.microsoft.com/office/drawing/2014/main" id="{60C23339-7AEE-7848-8FB8-7877ACE931E8}"/>
              </a:ext>
            </a:extLst>
          </p:cNvPr>
          <p:cNvSpPr txBox="1"/>
          <p:nvPr/>
        </p:nvSpPr>
        <p:spPr>
          <a:xfrm>
            <a:off x="332475" y="333372"/>
            <a:ext cx="10366440" cy="687048"/>
          </a:xfrm>
          <a:prstGeom prst="rect">
            <a:avLst/>
          </a:prstGeom>
          <a:noFill/>
        </p:spPr>
        <p:txBody>
          <a:bodyPr wrap="square" rtlCol="0">
            <a:spAutoFit/>
          </a:bodyPr>
          <a:lstStyle/>
          <a:p>
            <a:pPr>
              <a:lnSpc>
                <a:spcPts val="5280"/>
              </a:lnSpc>
            </a:pPr>
            <a:r>
              <a:rPr lang="es-MX" sz="2800" b="1" dirty="0">
                <a:solidFill>
                  <a:srgbClr val="7030A0"/>
                </a:solidFill>
                <a:latin typeface="Arial Narrow" panose="020B0604020202020204" pitchFamily="34" charset="0"/>
                <a:cs typeface="Arial Narrow" panose="020B0604020202020204" pitchFamily="34" charset="0"/>
              </a:rPr>
              <a:t>Nivel de escolaridad según tono de piel (población 18-59 años)</a:t>
            </a:r>
          </a:p>
        </p:txBody>
      </p:sp>
      <p:sp>
        <p:nvSpPr>
          <p:cNvPr id="8" name="CuadroTexto 7">
            <a:extLst>
              <a:ext uri="{FF2B5EF4-FFF2-40B4-BE49-F238E27FC236}">
                <a16:creationId xmlns:a16="http://schemas.microsoft.com/office/drawing/2014/main" id="{1E3032BE-E8F7-734C-84A5-56D87CAD5D82}"/>
              </a:ext>
            </a:extLst>
          </p:cNvPr>
          <p:cNvSpPr txBox="1"/>
          <p:nvPr/>
        </p:nvSpPr>
        <p:spPr>
          <a:xfrm>
            <a:off x="353495" y="1986738"/>
            <a:ext cx="8842635" cy="653064"/>
          </a:xfrm>
          <a:prstGeom prst="rect">
            <a:avLst/>
          </a:prstGeom>
          <a:noFill/>
        </p:spPr>
        <p:txBody>
          <a:bodyPr wrap="square" rtlCol="0">
            <a:spAutoFit/>
          </a:bodyPr>
          <a:lstStyle/>
          <a:p>
            <a:pPr>
              <a:lnSpc>
                <a:spcPts val="5280"/>
              </a:lnSpc>
            </a:pPr>
            <a:r>
              <a:rPr lang="es-MX" sz="1600" b="1" dirty="0">
                <a:latin typeface="Arial Narrow" panose="020B0604020202020204" pitchFamily="34" charset="0"/>
                <a:cs typeface="Arial Narrow" panose="020B0604020202020204" pitchFamily="34" charset="0"/>
              </a:rPr>
              <a:t>Distribución porcentual de la población de 18 a 59 años por nivel de escolaridad según tonalidad de piel</a:t>
            </a:r>
          </a:p>
        </p:txBody>
      </p:sp>
    </p:spTree>
    <p:extLst>
      <p:ext uri="{BB962C8B-B14F-4D97-AF65-F5344CB8AC3E}">
        <p14:creationId xmlns:p14="http://schemas.microsoft.com/office/powerpoint/2010/main" val="14913422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70DF9F55-71ED-8C4F-BA43-18A4AE6FDE14}"/>
              </a:ext>
            </a:extLst>
          </p:cNvPr>
          <p:cNvSpPr txBox="1"/>
          <p:nvPr/>
        </p:nvSpPr>
        <p:spPr>
          <a:xfrm>
            <a:off x="361523" y="1379862"/>
            <a:ext cx="3747643" cy="2585323"/>
          </a:xfrm>
          <a:prstGeom prst="rect">
            <a:avLst/>
          </a:prstGeom>
          <a:noFill/>
        </p:spPr>
        <p:txBody>
          <a:bodyPr wrap="square" rtlCol="0">
            <a:spAutoFit/>
          </a:bodyPr>
          <a:lstStyle/>
          <a:p>
            <a:pPr algn="just"/>
            <a:r>
              <a:rPr lang="es-MX" dirty="0"/>
              <a:t>Las personas con discapacidad y las personas hablantes de lengua indígena tienen una menor asistencia escolar en edades escolares. </a:t>
            </a:r>
          </a:p>
          <a:p>
            <a:pPr algn="just"/>
            <a:r>
              <a:rPr lang="es-MX" dirty="0"/>
              <a:t>Mientras el promedio nacional de asistencia escolar de 6 a 14 años fue de 96.6%, para las personas con discapacidad de este mismo rango etario fue de apenas 79.5%.</a:t>
            </a: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1611" y="416112"/>
            <a:ext cx="2417483" cy="779972"/>
          </a:xfrm>
          <a:prstGeom prst="rect">
            <a:avLst/>
          </a:prstGeom>
        </p:spPr>
      </p:pic>
      <p:pic>
        <p:nvPicPr>
          <p:cNvPr id="2" name="Imagen 1"/>
          <p:cNvPicPr>
            <a:picLocks noChangeAspect="1"/>
          </p:cNvPicPr>
          <p:nvPr/>
        </p:nvPicPr>
        <p:blipFill>
          <a:blip r:embed="rId3"/>
          <a:stretch>
            <a:fillRect/>
          </a:stretch>
        </p:blipFill>
        <p:spPr>
          <a:xfrm>
            <a:off x="5085656" y="1485536"/>
            <a:ext cx="6111261" cy="5153527"/>
          </a:xfrm>
          <a:prstGeom prst="rect">
            <a:avLst/>
          </a:prstGeom>
        </p:spPr>
      </p:pic>
      <p:sp>
        <p:nvSpPr>
          <p:cNvPr id="9" name="CuadroTexto 8">
            <a:extLst>
              <a:ext uri="{FF2B5EF4-FFF2-40B4-BE49-F238E27FC236}">
                <a16:creationId xmlns:a16="http://schemas.microsoft.com/office/drawing/2014/main" id="{A5519237-3E65-4941-A4DA-DD1D4656A4EB}"/>
              </a:ext>
            </a:extLst>
          </p:cNvPr>
          <p:cNvSpPr txBox="1"/>
          <p:nvPr/>
        </p:nvSpPr>
        <p:spPr>
          <a:xfrm>
            <a:off x="361523" y="24045"/>
            <a:ext cx="6335861" cy="687048"/>
          </a:xfrm>
          <a:prstGeom prst="rect">
            <a:avLst/>
          </a:prstGeom>
          <a:noFill/>
        </p:spPr>
        <p:txBody>
          <a:bodyPr wrap="square" rtlCol="0">
            <a:spAutoFit/>
          </a:bodyPr>
          <a:lstStyle/>
          <a:p>
            <a:pPr>
              <a:lnSpc>
                <a:spcPts val="5280"/>
              </a:lnSpc>
            </a:pPr>
            <a:r>
              <a:rPr lang="es-MX" sz="3000" b="1" dirty="0">
                <a:solidFill>
                  <a:srgbClr val="7030A0"/>
                </a:solidFill>
                <a:latin typeface="Arial Narrow" panose="020B0604020202020204" pitchFamily="34" charset="0"/>
                <a:cs typeface="Arial Narrow" panose="020B0604020202020204" pitchFamily="34" charset="0"/>
              </a:rPr>
              <a:t>Asistencia escolar (6-24 años)</a:t>
            </a:r>
          </a:p>
        </p:txBody>
      </p:sp>
      <p:sp>
        <p:nvSpPr>
          <p:cNvPr id="10" name="CuadroTexto 9">
            <a:extLst>
              <a:ext uri="{FF2B5EF4-FFF2-40B4-BE49-F238E27FC236}">
                <a16:creationId xmlns:a16="http://schemas.microsoft.com/office/drawing/2014/main" id="{72859CEC-69C9-3A4D-B4EE-FE2E72562D85}"/>
              </a:ext>
            </a:extLst>
          </p:cNvPr>
          <p:cNvSpPr txBox="1"/>
          <p:nvPr/>
        </p:nvSpPr>
        <p:spPr>
          <a:xfrm>
            <a:off x="361523" y="519052"/>
            <a:ext cx="8842635" cy="653064"/>
          </a:xfrm>
          <a:prstGeom prst="rect">
            <a:avLst/>
          </a:prstGeom>
          <a:noFill/>
        </p:spPr>
        <p:txBody>
          <a:bodyPr wrap="square" rtlCol="0">
            <a:spAutoFit/>
          </a:bodyPr>
          <a:lstStyle/>
          <a:p>
            <a:pPr>
              <a:lnSpc>
                <a:spcPts val="5280"/>
              </a:lnSpc>
            </a:pPr>
            <a:r>
              <a:rPr lang="es-MX" sz="1600" b="1" dirty="0">
                <a:latin typeface="Arial Narrow" panose="020B0604020202020204" pitchFamily="34" charset="0"/>
                <a:cs typeface="Arial Narrow" panose="020B0604020202020204" pitchFamily="34" charset="0"/>
              </a:rPr>
              <a:t>Porcentaje de la población de 6 a 24 años que asiste a la escuela según tipo de población y grupo de edad</a:t>
            </a:r>
          </a:p>
        </p:txBody>
      </p:sp>
    </p:spTree>
    <p:extLst>
      <p:ext uri="{BB962C8B-B14F-4D97-AF65-F5344CB8AC3E}">
        <p14:creationId xmlns:p14="http://schemas.microsoft.com/office/powerpoint/2010/main" val="3520619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379FE51-04AB-D34E-B16B-896EB4025C8B}"/>
              </a:ext>
            </a:extLst>
          </p:cNvPr>
          <p:cNvSpPr txBox="1"/>
          <p:nvPr/>
        </p:nvSpPr>
        <p:spPr>
          <a:xfrm>
            <a:off x="409144" y="914589"/>
            <a:ext cx="7936998" cy="646331"/>
          </a:xfrm>
          <a:prstGeom prst="rect">
            <a:avLst/>
          </a:prstGeom>
          <a:noFill/>
        </p:spPr>
        <p:txBody>
          <a:bodyPr wrap="square" rtlCol="0">
            <a:spAutoFit/>
          </a:bodyPr>
          <a:lstStyle/>
          <a:p>
            <a:pPr algn="just"/>
            <a:r>
              <a:rPr lang="es-MX" dirty="0"/>
              <a:t>Los grupos discriminados tienen una mayor participación en puestos de menor calificación con respecto al promedio nacional.</a:t>
            </a: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1611" y="416112"/>
            <a:ext cx="2417483" cy="779972"/>
          </a:xfrm>
          <a:prstGeom prst="rect">
            <a:avLst/>
          </a:prstGeom>
        </p:spPr>
      </p:pic>
      <p:pic>
        <p:nvPicPr>
          <p:cNvPr id="2" name="Imagen 1"/>
          <p:cNvPicPr>
            <a:picLocks noChangeAspect="1"/>
          </p:cNvPicPr>
          <p:nvPr/>
        </p:nvPicPr>
        <p:blipFill>
          <a:blip r:embed="rId4"/>
          <a:stretch>
            <a:fillRect/>
          </a:stretch>
        </p:blipFill>
        <p:spPr>
          <a:xfrm>
            <a:off x="875554" y="2460015"/>
            <a:ext cx="9810376" cy="4014863"/>
          </a:xfrm>
          <a:prstGeom prst="rect">
            <a:avLst/>
          </a:prstGeom>
        </p:spPr>
      </p:pic>
      <p:sp>
        <p:nvSpPr>
          <p:cNvPr id="7" name="CuadroTexto 6">
            <a:extLst>
              <a:ext uri="{FF2B5EF4-FFF2-40B4-BE49-F238E27FC236}">
                <a16:creationId xmlns:a16="http://schemas.microsoft.com/office/drawing/2014/main" id="{98BFFC3B-0453-6A47-AA3B-8D2F5AE0CF6C}"/>
              </a:ext>
            </a:extLst>
          </p:cNvPr>
          <p:cNvSpPr txBox="1"/>
          <p:nvPr/>
        </p:nvSpPr>
        <p:spPr>
          <a:xfrm>
            <a:off x="361523" y="72588"/>
            <a:ext cx="8722319" cy="687048"/>
          </a:xfrm>
          <a:prstGeom prst="rect">
            <a:avLst/>
          </a:prstGeom>
          <a:noFill/>
        </p:spPr>
        <p:txBody>
          <a:bodyPr wrap="square" rtlCol="0">
            <a:spAutoFit/>
          </a:bodyPr>
          <a:lstStyle/>
          <a:p>
            <a:pPr>
              <a:lnSpc>
                <a:spcPts val="5280"/>
              </a:lnSpc>
            </a:pPr>
            <a:r>
              <a:rPr lang="es-MX" sz="3000" b="1" dirty="0">
                <a:solidFill>
                  <a:srgbClr val="7030A0"/>
                </a:solidFill>
                <a:latin typeface="Arial Narrow" panose="020B0604020202020204" pitchFamily="34" charset="0"/>
                <a:cs typeface="Arial Narrow" panose="020B0604020202020204" pitchFamily="34" charset="0"/>
              </a:rPr>
              <a:t>Tipo de ocupación (población de 15 a 59 años)</a:t>
            </a:r>
          </a:p>
        </p:txBody>
      </p:sp>
      <p:sp>
        <p:nvSpPr>
          <p:cNvPr id="8" name="CuadroTexto 7">
            <a:extLst>
              <a:ext uri="{FF2B5EF4-FFF2-40B4-BE49-F238E27FC236}">
                <a16:creationId xmlns:a16="http://schemas.microsoft.com/office/drawing/2014/main" id="{D3DBF53E-1171-A749-9740-C33EB0C76F43}"/>
              </a:ext>
            </a:extLst>
          </p:cNvPr>
          <p:cNvSpPr txBox="1"/>
          <p:nvPr/>
        </p:nvSpPr>
        <p:spPr>
          <a:xfrm>
            <a:off x="409144" y="1459107"/>
            <a:ext cx="12335120" cy="636072"/>
          </a:xfrm>
          <a:prstGeom prst="rect">
            <a:avLst/>
          </a:prstGeom>
          <a:noFill/>
        </p:spPr>
        <p:txBody>
          <a:bodyPr wrap="square" rtlCol="0">
            <a:spAutoFit/>
          </a:bodyPr>
          <a:lstStyle/>
          <a:p>
            <a:pPr>
              <a:lnSpc>
                <a:spcPts val="5280"/>
              </a:lnSpc>
            </a:pPr>
            <a:r>
              <a:rPr lang="es-MX" sz="1400" b="1" dirty="0">
                <a:latin typeface="Arial Narrow" panose="020B0604020202020204" pitchFamily="34" charset="0"/>
                <a:cs typeface="Arial Narrow" panose="020B0604020202020204" pitchFamily="34" charset="0"/>
              </a:rPr>
              <a:t>Distribución porcentual de la población económicamente activa de 15 a 59 años según grupos de ocupación por grupos de ocupación por grupo discriminado, 2017</a:t>
            </a:r>
          </a:p>
        </p:txBody>
      </p:sp>
    </p:spTree>
    <p:extLst>
      <p:ext uri="{BB962C8B-B14F-4D97-AF65-F5344CB8AC3E}">
        <p14:creationId xmlns:p14="http://schemas.microsoft.com/office/powerpoint/2010/main" val="21148700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uadroTexto 17">
            <a:extLst>
              <a:ext uri="{FF2B5EF4-FFF2-40B4-BE49-F238E27FC236}">
                <a16:creationId xmlns:a16="http://schemas.microsoft.com/office/drawing/2014/main" id="{18F0DF9B-EAD5-A640-8930-ADAEA978C4EF}"/>
              </a:ext>
            </a:extLst>
          </p:cNvPr>
          <p:cNvSpPr txBox="1"/>
          <p:nvPr/>
        </p:nvSpPr>
        <p:spPr>
          <a:xfrm>
            <a:off x="553353" y="1133816"/>
            <a:ext cx="8384460" cy="923330"/>
          </a:xfrm>
          <a:prstGeom prst="rect">
            <a:avLst/>
          </a:prstGeom>
          <a:noFill/>
        </p:spPr>
        <p:txBody>
          <a:bodyPr wrap="square" rtlCol="0">
            <a:spAutoFit/>
          </a:bodyPr>
          <a:lstStyle/>
          <a:p>
            <a:pPr algn="just"/>
            <a:r>
              <a:rPr lang="es-MX" dirty="0"/>
              <a:t>Las personas que declararon tonos de piel más obscuros tienen una mayor participación en puestos de menor calificación con respecto a quienes declararon tonos de piel más claros.</a:t>
            </a:r>
          </a:p>
        </p:txBody>
      </p:sp>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1611" y="416112"/>
            <a:ext cx="2417483" cy="779972"/>
          </a:xfrm>
          <a:prstGeom prst="rect">
            <a:avLst/>
          </a:prstGeom>
        </p:spPr>
      </p:pic>
      <p:pic>
        <p:nvPicPr>
          <p:cNvPr id="2" name="Imagen 1"/>
          <p:cNvPicPr>
            <a:picLocks noChangeAspect="1"/>
          </p:cNvPicPr>
          <p:nvPr/>
        </p:nvPicPr>
        <p:blipFill>
          <a:blip r:embed="rId3"/>
          <a:stretch>
            <a:fillRect/>
          </a:stretch>
        </p:blipFill>
        <p:spPr>
          <a:xfrm>
            <a:off x="1371227" y="2445718"/>
            <a:ext cx="9055100" cy="4076700"/>
          </a:xfrm>
          <a:prstGeom prst="rect">
            <a:avLst/>
          </a:prstGeom>
        </p:spPr>
      </p:pic>
      <p:sp>
        <p:nvSpPr>
          <p:cNvPr id="7" name="CuadroTexto 6">
            <a:extLst>
              <a:ext uri="{FF2B5EF4-FFF2-40B4-BE49-F238E27FC236}">
                <a16:creationId xmlns:a16="http://schemas.microsoft.com/office/drawing/2014/main" id="{251074CD-267C-FD4D-BCC9-B31C5FF4B23C}"/>
              </a:ext>
            </a:extLst>
          </p:cNvPr>
          <p:cNvSpPr txBox="1"/>
          <p:nvPr/>
        </p:nvSpPr>
        <p:spPr>
          <a:xfrm>
            <a:off x="384422" y="220425"/>
            <a:ext cx="9601789" cy="675762"/>
          </a:xfrm>
          <a:prstGeom prst="rect">
            <a:avLst/>
          </a:prstGeom>
          <a:noFill/>
        </p:spPr>
        <p:txBody>
          <a:bodyPr wrap="square" rtlCol="0">
            <a:spAutoFit/>
          </a:bodyPr>
          <a:lstStyle/>
          <a:p>
            <a:pPr>
              <a:lnSpc>
                <a:spcPts val="5280"/>
              </a:lnSpc>
            </a:pPr>
            <a:r>
              <a:rPr lang="es-MX" sz="2300" b="1" dirty="0">
                <a:solidFill>
                  <a:srgbClr val="7030A0"/>
                </a:solidFill>
                <a:latin typeface="Arial Narrow" panose="020B0604020202020204" pitchFamily="34" charset="0"/>
                <a:cs typeface="Arial Narrow" panose="020B0604020202020204" pitchFamily="34" charset="0"/>
              </a:rPr>
              <a:t>Tipo de ocupación (población de 18 a 59 años, según tono de piel declarado)</a:t>
            </a:r>
          </a:p>
        </p:txBody>
      </p:sp>
      <p:sp>
        <p:nvSpPr>
          <p:cNvPr id="10" name="CuadroTexto 9">
            <a:extLst>
              <a:ext uri="{FF2B5EF4-FFF2-40B4-BE49-F238E27FC236}">
                <a16:creationId xmlns:a16="http://schemas.microsoft.com/office/drawing/2014/main" id="{F7234EFD-2A87-F547-9CCA-2EF65BDE8730}"/>
              </a:ext>
            </a:extLst>
          </p:cNvPr>
          <p:cNvSpPr txBox="1"/>
          <p:nvPr/>
        </p:nvSpPr>
        <p:spPr>
          <a:xfrm>
            <a:off x="384422" y="1976739"/>
            <a:ext cx="11201989" cy="647421"/>
          </a:xfrm>
          <a:prstGeom prst="rect">
            <a:avLst/>
          </a:prstGeom>
          <a:noFill/>
        </p:spPr>
        <p:txBody>
          <a:bodyPr wrap="square" rtlCol="0">
            <a:spAutoFit/>
          </a:bodyPr>
          <a:lstStyle/>
          <a:p>
            <a:pPr>
              <a:lnSpc>
                <a:spcPts val="5280"/>
              </a:lnSpc>
            </a:pPr>
            <a:r>
              <a:rPr lang="es-MX" sz="1600" b="1" dirty="0">
                <a:latin typeface="Arial Narrow" panose="020B0604020202020204" pitchFamily="34" charset="0"/>
                <a:cs typeface="Arial Narrow" panose="020B0604020202020204" pitchFamily="34" charset="0"/>
              </a:rPr>
              <a:t>Distribución porcentual de la población ocupada de 18 a 59 años según clase de ocupación por agrupación de tono de piel declarado, 2017</a:t>
            </a:r>
          </a:p>
        </p:txBody>
      </p:sp>
    </p:spTree>
    <p:extLst>
      <p:ext uri="{BB962C8B-B14F-4D97-AF65-F5344CB8AC3E}">
        <p14:creationId xmlns:p14="http://schemas.microsoft.com/office/powerpoint/2010/main" val="11792595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601C646-9505-6349-AA48-114B779EE4FC}"/>
              </a:ext>
            </a:extLst>
          </p:cNvPr>
          <p:cNvSpPr txBox="1"/>
          <p:nvPr/>
        </p:nvSpPr>
        <p:spPr>
          <a:xfrm>
            <a:off x="612962" y="1390320"/>
            <a:ext cx="3759840" cy="2031325"/>
          </a:xfrm>
          <a:prstGeom prst="rect">
            <a:avLst/>
          </a:prstGeom>
          <a:noFill/>
        </p:spPr>
        <p:txBody>
          <a:bodyPr wrap="square" rtlCol="0">
            <a:spAutoFit/>
          </a:bodyPr>
          <a:lstStyle/>
          <a:p>
            <a:pPr algn="just"/>
            <a:r>
              <a:rPr lang="es-MX" dirty="0"/>
              <a:t>Los grupos discriminados tienen menores prestaciones laborales con respecto al promedio nacional, destaca el caso de las personas hablantes de alguna lengua indígena, pues apenas el 13.4% cuenta con contrato laboral.</a:t>
            </a: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1611" y="416112"/>
            <a:ext cx="2417483" cy="779972"/>
          </a:xfrm>
          <a:prstGeom prst="rect">
            <a:avLst/>
          </a:prstGeom>
        </p:spPr>
      </p:pic>
      <p:sp>
        <p:nvSpPr>
          <p:cNvPr id="2" name="Rectángulo 1">
            <a:extLst>
              <a:ext uri="{FF2B5EF4-FFF2-40B4-BE49-F238E27FC236}">
                <a16:creationId xmlns:a16="http://schemas.microsoft.com/office/drawing/2014/main" id="{83D9D58C-6C69-054E-94CC-0D9D827B2D65}"/>
              </a:ext>
            </a:extLst>
          </p:cNvPr>
          <p:cNvSpPr/>
          <p:nvPr/>
        </p:nvSpPr>
        <p:spPr>
          <a:xfrm>
            <a:off x="185749" y="6409799"/>
            <a:ext cx="4824121" cy="276999"/>
          </a:xfrm>
          <a:prstGeom prst="rect">
            <a:avLst/>
          </a:prstGeom>
        </p:spPr>
        <p:txBody>
          <a:bodyPr wrap="square">
            <a:spAutoFit/>
          </a:bodyPr>
          <a:lstStyle/>
          <a:p>
            <a:r>
              <a:rPr lang="es-MX" sz="1200" dirty="0">
                <a:latin typeface="Whitney"/>
              </a:rPr>
              <a:t>*Incluye solamente prestación de acceso a los servicios públicos de salud. </a:t>
            </a:r>
            <a:endParaRPr lang="es-MX" sz="1200" dirty="0"/>
          </a:p>
        </p:txBody>
      </p:sp>
      <p:pic>
        <p:nvPicPr>
          <p:cNvPr id="3" name="Imagen 2"/>
          <p:cNvPicPr>
            <a:picLocks noChangeAspect="1"/>
          </p:cNvPicPr>
          <p:nvPr/>
        </p:nvPicPr>
        <p:blipFill>
          <a:blip r:embed="rId4"/>
          <a:stretch>
            <a:fillRect/>
          </a:stretch>
        </p:blipFill>
        <p:spPr>
          <a:xfrm>
            <a:off x="5230431" y="2267483"/>
            <a:ext cx="6289215" cy="4280815"/>
          </a:xfrm>
          <a:prstGeom prst="rect">
            <a:avLst/>
          </a:prstGeom>
        </p:spPr>
      </p:pic>
      <p:sp>
        <p:nvSpPr>
          <p:cNvPr id="8" name="CuadroTexto 7">
            <a:extLst>
              <a:ext uri="{FF2B5EF4-FFF2-40B4-BE49-F238E27FC236}">
                <a16:creationId xmlns:a16="http://schemas.microsoft.com/office/drawing/2014/main" id="{64DA8A7C-4EB2-E847-8A21-DDA9BACDE764}"/>
              </a:ext>
            </a:extLst>
          </p:cNvPr>
          <p:cNvSpPr txBox="1"/>
          <p:nvPr/>
        </p:nvSpPr>
        <p:spPr>
          <a:xfrm>
            <a:off x="612962" y="416112"/>
            <a:ext cx="9601789" cy="675762"/>
          </a:xfrm>
          <a:prstGeom prst="rect">
            <a:avLst/>
          </a:prstGeom>
          <a:noFill/>
        </p:spPr>
        <p:txBody>
          <a:bodyPr wrap="square" rtlCol="0">
            <a:spAutoFit/>
          </a:bodyPr>
          <a:lstStyle/>
          <a:p>
            <a:pPr>
              <a:lnSpc>
                <a:spcPts val="5280"/>
              </a:lnSpc>
            </a:pPr>
            <a:r>
              <a:rPr lang="es-MX" sz="2800" b="1" dirty="0">
                <a:solidFill>
                  <a:srgbClr val="7030A0"/>
                </a:solidFill>
                <a:latin typeface="Arial Narrow" panose="020B0604020202020204" pitchFamily="34" charset="0"/>
                <a:cs typeface="Arial Narrow" panose="020B0604020202020204" pitchFamily="34" charset="0"/>
              </a:rPr>
              <a:t>Prestaciones laborales (población de 15 a 59 años)</a:t>
            </a:r>
          </a:p>
        </p:txBody>
      </p:sp>
      <p:sp>
        <p:nvSpPr>
          <p:cNvPr id="9" name="CuadroTexto 8">
            <a:extLst>
              <a:ext uri="{FF2B5EF4-FFF2-40B4-BE49-F238E27FC236}">
                <a16:creationId xmlns:a16="http://schemas.microsoft.com/office/drawing/2014/main" id="{6540543F-0148-1B4C-B7EB-459200E082E7}"/>
              </a:ext>
            </a:extLst>
          </p:cNvPr>
          <p:cNvSpPr txBox="1"/>
          <p:nvPr/>
        </p:nvSpPr>
        <p:spPr>
          <a:xfrm>
            <a:off x="4674454" y="1425290"/>
            <a:ext cx="7124640" cy="584775"/>
          </a:xfrm>
          <a:prstGeom prst="rect">
            <a:avLst/>
          </a:prstGeom>
          <a:noFill/>
        </p:spPr>
        <p:txBody>
          <a:bodyPr wrap="square" rtlCol="0">
            <a:spAutoFit/>
          </a:bodyPr>
          <a:lstStyle/>
          <a:p>
            <a:r>
              <a:rPr lang="es-MX" sz="1600" b="1" dirty="0">
                <a:latin typeface="Arial Narrow" panose="020B0604020202020204" pitchFamily="34" charset="0"/>
                <a:cs typeface="Arial Narrow" panose="020B0604020202020204" pitchFamily="34" charset="0"/>
              </a:rPr>
              <a:t>Distribución porcentual de la población ocupada de 15 a 59 años con contrato laboral y prestaciones médicas de ley* por tipo de prestación y grupo discriminado, 2017</a:t>
            </a:r>
          </a:p>
        </p:txBody>
      </p:sp>
    </p:spTree>
    <p:extLst>
      <p:ext uri="{BB962C8B-B14F-4D97-AF65-F5344CB8AC3E}">
        <p14:creationId xmlns:p14="http://schemas.microsoft.com/office/powerpoint/2010/main" val="5483549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2891ECB-440C-724E-BF59-8931B5CF3662}"/>
              </a:ext>
            </a:extLst>
          </p:cNvPr>
          <p:cNvSpPr txBox="1"/>
          <p:nvPr/>
        </p:nvSpPr>
        <p:spPr>
          <a:xfrm>
            <a:off x="354337" y="1217791"/>
            <a:ext cx="3969314" cy="1200329"/>
          </a:xfrm>
          <a:prstGeom prst="rect">
            <a:avLst/>
          </a:prstGeom>
          <a:noFill/>
        </p:spPr>
        <p:txBody>
          <a:bodyPr wrap="square" rtlCol="0">
            <a:spAutoFit/>
          </a:bodyPr>
          <a:lstStyle/>
          <a:p>
            <a:pPr algn="just"/>
            <a:r>
              <a:rPr lang="es-MX" dirty="0"/>
              <a:t>Los grupos discriminados usan más los servicios de salud no contributivos, como el Seguro Popular con respecto al promedio nacional.</a:t>
            </a: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1611" y="416112"/>
            <a:ext cx="2417483" cy="779972"/>
          </a:xfrm>
          <a:prstGeom prst="rect">
            <a:avLst/>
          </a:prstGeom>
        </p:spPr>
      </p:pic>
      <p:pic>
        <p:nvPicPr>
          <p:cNvPr id="2" name="Imagen 1"/>
          <p:cNvPicPr>
            <a:picLocks noChangeAspect="1"/>
          </p:cNvPicPr>
          <p:nvPr/>
        </p:nvPicPr>
        <p:blipFill>
          <a:blip r:embed="rId4"/>
          <a:stretch>
            <a:fillRect/>
          </a:stretch>
        </p:blipFill>
        <p:spPr>
          <a:xfrm>
            <a:off x="4777067" y="2051899"/>
            <a:ext cx="6446745" cy="4613004"/>
          </a:xfrm>
          <a:prstGeom prst="rect">
            <a:avLst/>
          </a:prstGeom>
        </p:spPr>
      </p:pic>
      <p:sp>
        <p:nvSpPr>
          <p:cNvPr id="11" name="CuadroTexto 10">
            <a:extLst>
              <a:ext uri="{FF2B5EF4-FFF2-40B4-BE49-F238E27FC236}">
                <a16:creationId xmlns:a16="http://schemas.microsoft.com/office/drawing/2014/main" id="{E944657B-F806-994E-9F76-1F188066E7F6}"/>
              </a:ext>
            </a:extLst>
          </p:cNvPr>
          <p:cNvSpPr txBox="1"/>
          <p:nvPr/>
        </p:nvSpPr>
        <p:spPr>
          <a:xfrm>
            <a:off x="354337" y="398565"/>
            <a:ext cx="9601789" cy="675762"/>
          </a:xfrm>
          <a:prstGeom prst="rect">
            <a:avLst/>
          </a:prstGeom>
          <a:noFill/>
        </p:spPr>
        <p:txBody>
          <a:bodyPr wrap="square" rtlCol="0">
            <a:spAutoFit/>
          </a:bodyPr>
          <a:lstStyle/>
          <a:p>
            <a:pPr>
              <a:lnSpc>
                <a:spcPts val="5280"/>
              </a:lnSpc>
            </a:pPr>
            <a:r>
              <a:rPr lang="es-MX" sz="2800" b="1" dirty="0">
                <a:solidFill>
                  <a:srgbClr val="7030A0"/>
                </a:solidFill>
                <a:latin typeface="Arial Narrow" panose="020B0604020202020204" pitchFamily="34" charset="0"/>
                <a:cs typeface="Arial Narrow" panose="020B0604020202020204" pitchFamily="34" charset="0"/>
              </a:rPr>
              <a:t>Uso de servicios de salud</a:t>
            </a:r>
          </a:p>
        </p:txBody>
      </p:sp>
      <p:sp>
        <p:nvSpPr>
          <p:cNvPr id="12" name="CuadroTexto 11">
            <a:extLst>
              <a:ext uri="{FF2B5EF4-FFF2-40B4-BE49-F238E27FC236}">
                <a16:creationId xmlns:a16="http://schemas.microsoft.com/office/drawing/2014/main" id="{E11991F0-26BB-E04C-B5E1-F1F51ADA961E}"/>
              </a:ext>
            </a:extLst>
          </p:cNvPr>
          <p:cNvSpPr txBox="1"/>
          <p:nvPr/>
        </p:nvSpPr>
        <p:spPr>
          <a:xfrm>
            <a:off x="4674454" y="1270725"/>
            <a:ext cx="7124640" cy="584775"/>
          </a:xfrm>
          <a:prstGeom prst="rect">
            <a:avLst/>
          </a:prstGeom>
          <a:noFill/>
        </p:spPr>
        <p:txBody>
          <a:bodyPr wrap="square" rtlCol="0">
            <a:spAutoFit/>
          </a:bodyPr>
          <a:lstStyle/>
          <a:p>
            <a:r>
              <a:rPr lang="es-MX" sz="1600" b="1" dirty="0">
                <a:latin typeface="Arial Narrow" panose="020B0604020202020204" pitchFamily="34" charset="0"/>
                <a:cs typeface="Arial Narrow" panose="020B0604020202020204" pitchFamily="34" charset="0"/>
              </a:rPr>
              <a:t>Distribución porcentual de la población ocupada de 6 años y más según lugar de atención médica por grupo discriminado, 2017</a:t>
            </a:r>
          </a:p>
        </p:txBody>
      </p:sp>
    </p:spTree>
    <p:extLst>
      <p:ext uri="{BB962C8B-B14F-4D97-AF65-F5344CB8AC3E}">
        <p14:creationId xmlns:p14="http://schemas.microsoft.com/office/powerpoint/2010/main" val="8894523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1611" y="416112"/>
            <a:ext cx="2417483" cy="779972"/>
          </a:xfrm>
          <a:prstGeom prst="rect">
            <a:avLst/>
          </a:prstGeom>
        </p:spPr>
      </p:pic>
      <p:sp>
        <p:nvSpPr>
          <p:cNvPr id="4" name="CuadroTexto 3">
            <a:extLst>
              <a:ext uri="{FF2B5EF4-FFF2-40B4-BE49-F238E27FC236}">
                <a16:creationId xmlns:a16="http://schemas.microsoft.com/office/drawing/2014/main" id="{AB614B43-C331-D34D-91EC-C4760AB7D002}"/>
              </a:ext>
            </a:extLst>
          </p:cNvPr>
          <p:cNvSpPr txBox="1"/>
          <p:nvPr/>
        </p:nvSpPr>
        <p:spPr>
          <a:xfrm>
            <a:off x="609600" y="4097526"/>
            <a:ext cx="11024937" cy="2131353"/>
          </a:xfrm>
          <a:prstGeom prst="rect">
            <a:avLst/>
          </a:prstGeom>
          <a:noFill/>
        </p:spPr>
        <p:txBody>
          <a:bodyPr wrap="square" rtlCol="0">
            <a:spAutoFit/>
          </a:bodyPr>
          <a:lstStyle/>
          <a:p>
            <a:pPr>
              <a:lnSpc>
                <a:spcPts val="5280"/>
              </a:lnSpc>
            </a:pPr>
            <a:r>
              <a:rPr lang="es-MX" sz="5400" b="1" dirty="0">
                <a:solidFill>
                  <a:srgbClr val="00B0F0"/>
                </a:solidFill>
                <a:latin typeface="Arial Narrow" panose="020B0604020202020204" pitchFamily="34" charset="0"/>
                <a:cs typeface="Arial Narrow" panose="020B0604020202020204" pitchFamily="34" charset="0"/>
              </a:rPr>
              <a:t>EXPERIENCIAS Y PRÁCTICAS INSTITUCIONALES DE DISCRIMINACIÓN</a:t>
            </a:r>
          </a:p>
        </p:txBody>
      </p:sp>
    </p:spTree>
    <p:extLst>
      <p:ext uri="{BB962C8B-B14F-4D97-AF65-F5344CB8AC3E}">
        <p14:creationId xmlns:p14="http://schemas.microsoft.com/office/powerpoint/2010/main" val="27258664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D45B9AE4-9C5C-B443-85AC-A2382776BDC2}"/>
              </a:ext>
            </a:extLst>
          </p:cNvPr>
          <p:cNvSpPr/>
          <p:nvPr/>
        </p:nvSpPr>
        <p:spPr>
          <a:xfrm>
            <a:off x="518885" y="1172711"/>
            <a:ext cx="8472715" cy="1200329"/>
          </a:xfrm>
          <a:prstGeom prst="rect">
            <a:avLst/>
          </a:prstGeom>
        </p:spPr>
        <p:txBody>
          <a:bodyPr wrap="square">
            <a:spAutoFit/>
          </a:bodyPr>
          <a:lstStyle/>
          <a:p>
            <a:pPr algn="just"/>
            <a:r>
              <a:rPr lang="es-MX" dirty="0"/>
              <a:t>A nivel nacional, 23.7 por ciento de la población de 18 y más años declaró que se le negó al menos un derecho básico* en los últimos cinco años. Existen algunas diferencias por sexo que revelan una mayor vulneración de derechos hacia las mujeres (24.9%) frente a los hombres (22.4%).</a:t>
            </a: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1611" y="416112"/>
            <a:ext cx="2417483" cy="779972"/>
          </a:xfrm>
          <a:prstGeom prst="rect">
            <a:avLst/>
          </a:prstGeom>
        </p:spPr>
      </p:pic>
      <p:pic>
        <p:nvPicPr>
          <p:cNvPr id="8" name="Imagen 7"/>
          <p:cNvPicPr>
            <a:picLocks noChangeAspect="1"/>
          </p:cNvPicPr>
          <p:nvPr/>
        </p:nvPicPr>
        <p:blipFill>
          <a:blip r:embed="rId3"/>
          <a:stretch>
            <a:fillRect/>
          </a:stretch>
        </p:blipFill>
        <p:spPr>
          <a:xfrm>
            <a:off x="845665" y="2807618"/>
            <a:ext cx="9744687" cy="3357021"/>
          </a:xfrm>
          <a:prstGeom prst="rect">
            <a:avLst/>
          </a:prstGeom>
        </p:spPr>
      </p:pic>
      <p:sp>
        <p:nvSpPr>
          <p:cNvPr id="3" name="Rectángulo 2">
            <a:extLst>
              <a:ext uri="{FF2B5EF4-FFF2-40B4-BE49-F238E27FC236}">
                <a16:creationId xmlns:a16="http://schemas.microsoft.com/office/drawing/2014/main" id="{93F78502-20DE-1A45-97CC-C027475A8C72}"/>
              </a:ext>
            </a:extLst>
          </p:cNvPr>
          <p:cNvSpPr/>
          <p:nvPr/>
        </p:nvSpPr>
        <p:spPr>
          <a:xfrm>
            <a:off x="377548" y="6263038"/>
            <a:ext cx="11619379" cy="854080"/>
          </a:xfrm>
          <a:prstGeom prst="rect">
            <a:avLst/>
          </a:prstGeom>
        </p:spPr>
        <p:txBody>
          <a:bodyPr wrap="square">
            <a:spAutoFit/>
          </a:bodyPr>
          <a:lstStyle/>
          <a:p>
            <a:r>
              <a:rPr lang="es-MX" sz="1050" dirty="0">
                <a:latin typeface="Whitney"/>
              </a:rPr>
              <a:t>* Se refiere a la negación injustificada de al menos uno de los derechos captados, los cuales son: la atención médica o medicamentos; la atención o servicios en alguna oficina de gobierno; la entrada o permanencia en algún negocio, centro comercial o banco; recibir apoyos de programas sociales; la posibilidad de estudiar o seguir estudiando; y algún crédito de vivienda, préstamo o tarjeta. </a:t>
            </a:r>
            <a:endParaRPr lang="es-MX" sz="1050" dirty="0"/>
          </a:p>
          <a:p>
            <a:r>
              <a:rPr lang="es-MX" sz="1050" dirty="0">
                <a:latin typeface="Whitney"/>
              </a:rPr>
              <a:t>Nota: A una misma persona se le pudo haber negado más de un derecho; los cálculos se realizaron con base en el Cuestionario de Opinión y Experiencias.</a:t>
            </a:r>
            <a:br>
              <a:rPr lang="es-MX" dirty="0">
                <a:latin typeface="Whitney"/>
              </a:rPr>
            </a:br>
            <a:endParaRPr lang="es-MX" dirty="0"/>
          </a:p>
        </p:txBody>
      </p:sp>
      <p:sp>
        <p:nvSpPr>
          <p:cNvPr id="9" name="CuadroTexto 8">
            <a:extLst>
              <a:ext uri="{FF2B5EF4-FFF2-40B4-BE49-F238E27FC236}">
                <a16:creationId xmlns:a16="http://schemas.microsoft.com/office/drawing/2014/main" id="{2B764F53-6419-A645-9AA6-38B042D7C723}"/>
              </a:ext>
            </a:extLst>
          </p:cNvPr>
          <p:cNvSpPr txBox="1"/>
          <p:nvPr/>
        </p:nvSpPr>
        <p:spPr>
          <a:xfrm>
            <a:off x="518885" y="350420"/>
            <a:ext cx="9601789" cy="675762"/>
          </a:xfrm>
          <a:prstGeom prst="rect">
            <a:avLst/>
          </a:prstGeom>
          <a:noFill/>
        </p:spPr>
        <p:txBody>
          <a:bodyPr wrap="square" rtlCol="0">
            <a:spAutoFit/>
          </a:bodyPr>
          <a:lstStyle/>
          <a:p>
            <a:pPr>
              <a:lnSpc>
                <a:spcPts val="5280"/>
              </a:lnSpc>
            </a:pPr>
            <a:r>
              <a:rPr lang="es-MX" sz="2800" b="1" dirty="0">
                <a:solidFill>
                  <a:srgbClr val="7030A0"/>
                </a:solidFill>
                <a:latin typeface="Arial Narrow" panose="020B0604020202020204" pitchFamily="34" charset="0"/>
                <a:cs typeface="Arial Narrow" panose="020B0604020202020204" pitchFamily="34" charset="0"/>
              </a:rPr>
              <a:t>Negación de derechos</a:t>
            </a:r>
          </a:p>
        </p:txBody>
      </p:sp>
      <p:sp>
        <p:nvSpPr>
          <p:cNvPr id="10" name="CuadroTexto 9">
            <a:extLst>
              <a:ext uri="{FF2B5EF4-FFF2-40B4-BE49-F238E27FC236}">
                <a16:creationId xmlns:a16="http://schemas.microsoft.com/office/drawing/2014/main" id="{50066345-F0B4-8D4E-8AF8-99798B50C854}"/>
              </a:ext>
            </a:extLst>
          </p:cNvPr>
          <p:cNvSpPr txBox="1"/>
          <p:nvPr/>
        </p:nvSpPr>
        <p:spPr>
          <a:xfrm>
            <a:off x="148148" y="2370665"/>
            <a:ext cx="12078178" cy="338554"/>
          </a:xfrm>
          <a:prstGeom prst="rect">
            <a:avLst/>
          </a:prstGeom>
          <a:noFill/>
        </p:spPr>
        <p:txBody>
          <a:bodyPr wrap="square" rtlCol="0">
            <a:spAutoFit/>
          </a:bodyPr>
          <a:lstStyle/>
          <a:p>
            <a:r>
              <a:rPr lang="es-MX" sz="1600" b="1" dirty="0">
                <a:latin typeface="Arial Narrow" panose="020B0604020202020204" pitchFamily="34" charset="0"/>
                <a:cs typeface="Arial Narrow" panose="020B0604020202020204" pitchFamily="34" charset="0"/>
              </a:rPr>
              <a:t>Población de 18 y más años a la que se le negó al menos un derecho* en los últimos cinco años por clase/tipo de derecho negado según sexo, 2017</a:t>
            </a:r>
          </a:p>
        </p:txBody>
      </p:sp>
    </p:spTree>
    <p:extLst>
      <p:ext uri="{BB962C8B-B14F-4D97-AF65-F5344CB8AC3E}">
        <p14:creationId xmlns:p14="http://schemas.microsoft.com/office/powerpoint/2010/main" val="14886606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2A0B3C7F-6914-364C-8BA5-5FF01A012858}"/>
              </a:ext>
            </a:extLst>
          </p:cNvPr>
          <p:cNvSpPr txBox="1"/>
          <p:nvPr/>
        </p:nvSpPr>
        <p:spPr>
          <a:xfrm>
            <a:off x="8622415" y="2081859"/>
            <a:ext cx="2880378" cy="2462213"/>
          </a:xfrm>
          <a:prstGeom prst="rect">
            <a:avLst/>
          </a:prstGeom>
          <a:noFill/>
          <a:ln>
            <a:solidFill>
              <a:schemeClr val="accent1"/>
            </a:solidFill>
          </a:ln>
        </p:spPr>
        <p:txBody>
          <a:bodyPr wrap="square" rtlCol="0">
            <a:spAutoFit/>
          </a:bodyPr>
          <a:lstStyle/>
          <a:p>
            <a:r>
              <a:rPr lang="es-MX" sz="1400" dirty="0"/>
              <a:t>*Atención médica o medicamentos</a:t>
            </a:r>
          </a:p>
          <a:p>
            <a:r>
              <a:rPr lang="es-MX" sz="1400" dirty="0"/>
              <a:t>*La </a:t>
            </a:r>
            <a:r>
              <a:rPr lang="es-MX" sz="1400" dirty="0">
                <a:latin typeface="Arial Narrow" charset="0"/>
                <a:ea typeface="Arial Narrow" charset="0"/>
                <a:cs typeface="Arial Narrow" charset="0"/>
              </a:rPr>
              <a:t>posibilidad</a:t>
            </a:r>
            <a:r>
              <a:rPr lang="es-MX" sz="1400" dirty="0"/>
              <a:t> de trabajar y obtener un ascenso</a:t>
            </a:r>
          </a:p>
          <a:p>
            <a:r>
              <a:rPr lang="es-MX" sz="1400" dirty="0"/>
              <a:t>*La posibilidad de recibir apoyo de programas sociales</a:t>
            </a:r>
          </a:p>
          <a:p>
            <a:r>
              <a:rPr lang="es-MX" sz="1400" dirty="0"/>
              <a:t>*Atención o servicios de una oficina de gobierno</a:t>
            </a:r>
          </a:p>
          <a:p>
            <a:r>
              <a:rPr lang="es-MX" sz="1400" dirty="0"/>
              <a:t>*Algún crédito de vivienda, préstamo o tarjeta</a:t>
            </a:r>
          </a:p>
          <a:p>
            <a:r>
              <a:rPr lang="es-MX" sz="1400" dirty="0"/>
              <a:t>*Entrada o permanencia en algún negocio, centro comercial o  banco</a:t>
            </a: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1611" y="416112"/>
            <a:ext cx="2417483" cy="779972"/>
          </a:xfrm>
          <a:prstGeom prst="rect">
            <a:avLst/>
          </a:prstGeom>
        </p:spPr>
      </p:pic>
      <p:pic>
        <p:nvPicPr>
          <p:cNvPr id="5" name="Imagen 4"/>
          <p:cNvPicPr>
            <a:picLocks noChangeAspect="1"/>
          </p:cNvPicPr>
          <p:nvPr/>
        </p:nvPicPr>
        <p:blipFill>
          <a:blip r:embed="rId3"/>
          <a:stretch>
            <a:fillRect/>
          </a:stretch>
        </p:blipFill>
        <p:spPr>
          <a:xfrm>
            <a:off x="315901" y="1644960"/>
            <a:ext cx="7391384" cy="4312639"/>
          </a:xfrm>
          <a:prstGeom prst="rect">
            <a:avLst/>
          </a:prstGeom>
        </p:spPr>
      </p:pic>
      <p:sp>
        <p:nvSpPr>
          <p:cNvPr id="9" name="Rectángulo 8">
            <a:extLst>
              <a:ext uri="{FF2B5EF4-FFF2-40B4-BE49-F238E27FC236}">
                <a16:creationId xmlns:a16="http://schemas.microsoft.com/office/drawing/2014/main" id="{70525F86-070F-BA47-BA72-2576547EA87C}"/>
              </a:ext>
            </a:extLst>
          </p:cNvPr>
          <p:cNvSpPr/>
          <p:nvPr/>
        </p:nvSpPr>
        <p:spPr>
          <a:xfrm>
            <a:off x="377548" y="6101673"/>
            <a:ext cx="11619379" cy="1046440"/>
          </a:xfrm>
          <a:prstGeom prst="rect">
            <a:avLst/>
          </a:prstGeom>
        </p:spPr>
        <p:txBody>
          <a:bodyPr wrap="square">
            <a:spAutoFit/>
          </a:bodyPr>
          <a:lstStyle/>
          <a:p>
            <a:pPr algn="just"/>
            <a:r>
              <a:rPr lang="es-MX" sz="1050" dirty="0"/>
              <a:t>* Se refiere a la negación injustificada de al menos uno de los derechos captados, los cuales son: la atención médica o medicamentos; la atención o servicios en alguna oficina de gobierno; la entrada o permanencia en algún negocio, centro comercial o banco; recibir apoyos de programas sociales; la posibilidad de estudiar o seguir estudiando; la posibilidad de trabajar y obtener un ascenso; y algún crédito de vivienda, préstamo o tarjeta. Nota: A una misma persona se le pudo haber negado más de un derecho; el cálculo para cada población se realizó con base en el Cuadernillo de Módulos y el cálculo del promedio nacional se realizó con base en el Cuestionario de Opinión y Experiencias. </a:t>
            </a:r>
          </a:p>
          <a:p>
            <a:pPr algn="just"/>
            <a:endParaRPr lang="es-MX" dirty="0"/>
          </a:p>
        </p:txBody>
      </p:sp>
      <p:sp>
        <p:nvSpPr>
          <p:cNvPr id="10" name="CuadroTexto 9">
            <a:extLst>
              <a:ext uri="{FF2B5EF4-FFF2-40B4-BE49-F238E27FC236}">
                <a16:creationId xmlns:a16="http://schemas.microsoft.com/office/drawing/2014/main" id="{5BA280C3-062D-7D4A-8C50-49C8F1D56CDA}"/>
              </a:ext>
            </a:extLst>
          </p:cNvPr>
          <p:cNvSpPr txBox="1"/>
          <p:nvPr/>
        </p:nvSpPr>
        <p:spPr>
          <a:xfrm>
            <a:off x="518885" y="350420"/>
            <a:ext cx="9601789" cy="675762"/>
          </a:xfrm>
          <a:prstGeom prst="rect">
            <a:avLst/>
          </a:prstGeom>
          <a:noFill/>
        </p:spPr>
        <p:txBody>
          <a:bodyPr wrap="square" rtlCol="0">
            <a:spAutoFit/>
          </a:bodyPr>
          <a:lstStyle/>
          <a:p>
            <a:pPr>
              <a:lnSpc>
                <a:spcPts val="5280"/>
              </a:lnSpc>
            </a:pPr>
            <a:r>
              <a:rPr lang="es-MX" sz="2800" b="1" dirty="0">
                <a:solidFill>
                  <a:srgbClr val="7030A0"/>
                </a:solidFill>
                <a:latin typeface="Arial Narrow" panose="020B0604020202020204" pitchFamily="34" charset="0"/>
                <a:cs typeface="Arial Narrow" panose="020B0604020202020204" pitchFamily="34" charset="0"/>
              </a:rPr>
              <a:t>Negación de derechos</a:t>
            </a:r>
          </a:p>
        </p:txBody>
      </p:sp>
      <p:sp>
        <p:nvSpPr>
          <p:cNvPr id="12" name="CuadroTexto 11">
            <a:extLst>
              <a:ext uri="{FF2B5EF4-FFF2-40B4-BE49-F238E27FC236}">
                <a16:creationId xmlns:a16="http://schemas.microsoft.com/office/drawing/2014/main" id="{72B1F3D5-DAA5-1940-8A8D-474EF51571BA}"/>
              </a:ext>
            </a:extLst>
          </p:cNvPr>
          <p:cNvSpPr txBox="1"/>
          <p:nvPr/>
        </p:nvSpPr>
        <p:spPr>
          <a:xfrm>
            <a:off x="148148" y="1299792"/>
            <a:ext cx="12078178" cy="338554"/>
          </a:xfrm>
          <a:prstGeom prst="rect">
            <a:avLst/>
          </a:prstGeom>
          <a:noFill/>
        </p:spPr>
        <p:txBody>
          <a:bodyPr wrap="square" rtlCol="0">
            <a:spAutoFit/>
          </a:bodyPr>
          <a:lstStyle/>
          <a:p>
            <a:r>
              <a:rPr lang="es-MX" sz="1600" b="1" dirty="0">
                <a:latin typeface="Arial Narrow" panose="020B0604020202020204" pitchFamily="34" charset="0"/>
                <a:cs typeface="Arial Narrow" panose="020B0604020202020204" pitchFamily="34" charset="0"/>
              </a:rPr>
              <a:t>Población de 18 y más años a la que se le negó injustificadamente al menos un derecho* en los últimos cinco años por grupo discriminado, 2017</a:t>
            </a:r>
          </a:p>
        </p:txBody>
      </p:sp>
    </p:spTree>
    <p:extLst>
      <p:ext uri="{BB962C8B-B14F-4D97-AF65-F5344CB8AC3E}">
        <p14:creationId xmlns:p14="http://schemas.microsoft.com/office/powerpoint/2010/main" val="137221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alphaModFix amt="30000"/>
            <a:extLst>
              <a:ext uri="{28A0092B-C50C-407E-A947-70E740481C1C}">
                <a14:useLocalDpi xmlns:a14="http://schemas.microsoft.com/office/drawing/2010/main" val="0"/>
              </a:ext>
            </a:extLst>
          </a:blip>
          <a:srcRect l="17514" t="21718" r="21461" b="3100"/>
          <a:stretch/>
        </p:blipFill>
        <p:spPr>
          <a:xfrm>
            <a:off x="-1" y="0"/>
            <a:ext cx="12192001" cy="685800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1611" y="416112"/>
            <a:ext cx="2417483" cy="779972"/>
          </a:xfrm>
          <a:prstGeom prst="rect">
            <a:avLst/>
          </a:prstGeom>
        </p:spPr>
      </p:pic>
      <p:sp>
        <p:nvSpPr>
          <p:cNvPr id="7" name="CuadroTexto 6">
            <a:extLst>
              <a:ext uri="{FF2B5EF4-FFF2-40B4-BE49-F238E27FC236}">
                <a16:creationId xmlns:a16="http://schemas.microsoft.com/office/drawing/2014/main" id="{50FE4B2B-0ACF-704D-AD62-D91E6D52EAE2}"/>
              </a:ext>
            </a:extLst>
          </p:cNvPr>
          <p:cNvSpPr txBox="1"/>
          <p:nvPr/>
        </p:nvSpPr>
        <p:spPr>
          <a:xfrm>
            <a:off x="609600" y="4362220"/>
            <a:ext cx="6761018" cy="2131353"/>
          </a:xfrm>
          <a:prstGeom prst="rect">
            <a:avLst/>
          </a:prstGeom>
          <a:noFill/>
        </p:spPr>
        <p:txBody>
          <a:bodyPr wrap="square" rtlCol="0">
            <a:spAutoFit/>
          </a:bodyPr>
          <a:lstStyle/>
          <a:p>
            <a:pPr>
              <a:lnSpc>
                <a:spcPts val="5280"/>
              </a:lnSpc>
            </a:pPr>
            <a:r>
              <a:rPr lang="es-MX" sz="5400" b="1" dirty="0">
                <a:solidFill>
                  <a:srgbClr val="00B0F0"/>
                </a:solidFill>
                <a:latin typeface="Arial Narrow" panose="020B0604020202020204" pitchFamily="34" charset="0"/>
                <a:cs typeface="Arial Narrow" panose="020B0604020202020204" pitchFamily="34" charset="0"/>
              </a:rPr>
              <a:t>ASPECTOS CONCEPTUALES </a:t>
            </a:r>
          </a:p>
          <a:p>
            <a:pPr>
              <a:lnSpc>
                <a:spcPts val="5280"/>
              </a:lnSpc>
            </a:pPr>
            <a:r>
              <a:rPr lang="es-MX" sz="5400" b="1" dirty="0">
                <a:solidFill>
                  <a:srgbClr val="00B0F0"/>
                </a:solidFill>
                <a:latin typeface="Arial Narrow" panose="020B0604020202020204" pitchFamily="34" charset="0"/>
                <a:cs typeface="Arial Narrow" panose="020B0604020202020204" pitchFamily="34" charset="0"/>
              </a:rPr>
              <a:t>Y METODOLÓGICOS</a:t>
            </a:r>
          </a:p>
        </p:txBody>
      </p:sp>
    </p:spTree>
    <p:extLst>
      <p:ext uri="{BB962C8B-B14F-4D97-AF65-F5344CB8AC3E}">
        <p14:creationId xmlns:p14="http://schemas.microsoft.com/office/powerpoint/2010/main" val="14837712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1611" y="416112"/>
            <a:ext cx="2417483" cy="779972"/>
          </a:xfrm>
          <a:prstGeom prst="rect">
            <a:avLst/>
          </a:prstGeom>
        </p:spPr>
      </p:pic>
      <p:pic>
        <p:nvPicPr>
          <p:cNvPr id="8" name="Imagen 7"/>
          <p:cNvPicPr>
            <a:picLocks noChangeAspect="1"/>
          </p:cNvPicPr>
          <p:nvPr/>
        </p:nvPicPr>
        <p:blipFill>
          <a:blip r:embed="rId3"/>
          <a:stretch>
            <a:fillRect/>
          </a:stretch>
        </p:blipFill>
        <p:spPr>
          <a:xfrm>
            <a:off x="2430603" y="1834319"/>
            <a:ext cx="6229077" cy="4043437"/>
          </a:xfrm>
          <a:prstGeom prst="rect">
            <a:avLst/>
          </a:prstGeom>
        </p:spPr>
      </p:pic>
      <p:sp>
        <p:nvSpPr>
          <p:cNvPr id="2" name="Rectángulo 1">
            <a:extLst>
              <a:ext uri="{FF2B5EF4-FFF2-40B4-BE49-F238E27FC236}">
                <a16:creationId xmlns:a16="http://schemas.microsoft.com/office/drawing/2014/main" id="{44FDFAA8-FA78-E74D-B00F-69D4EFB4E3E1}"/>
              </a:ext>
            </a:extLst>
          </p:cNvPr>
          <p:cNvSpPr/>
          <p:nvPr/>
        </p:nvSpPr>
        <p:spPr>
          <a:xfrm>
            <a:off x="192384" y="6016842"/>
            <a:ext cx="11853312" cy="738664"/>
          </a:xfrm>
          <a:prstGeom prst="rect">
            <a:avLst/>
          </a:prstGeom>
        </p:spPr>
        <p:txBody>
          <a:bodyPr wrap="square">
            <a:spAutoFit/>
          </a:bodyPr>
          <a:lstStyle/>
          <a:p>
            <a:r>
              <a:rPr lang="es-MX" sz="1050" dirty="0">
                <a:latin typeface="Whitney"/>
              </a:rPr>
              <a:t>* Se refiere a la negación injustificada de al menos uno de los derechos captados, los cuales son: la atención médica o medicamentos; la atención o servicios en alguna oficina de gobierno; la entrada o permanencia en algún negocio, centro comercial o banco; recibir apoyos de programas sociales; la posibilidad de estudiar o seguir estudiando; la oportunidad de trabajar u obtener un ascenso; y algún crédito de vivienda, préstamo o tarjeta. Nota: A una misma persona se le pudo haber negado más de un derecho; el cálculo de estos indicadores se realizó a partir del Módulo de Mujeres y el Cuestionario General. Se excluye del cálculo a las mujeres a quienes no aplicó al menos una de las situaciones. </a:t>
            </a:r>
            <a:endParaRPr lang="es-MX" sz="1050" dirty="0"/>
          </a:p>
        </p:txBody>
      </p:sp>
      <p:sp>
        <p:nvSpPr>
          <p:cNvPr id="10" name="CuadroTexto 9">
            <a:extLst>
              <a:ext uri="{FF2B5EF4-FFF2-40B4-BE49-F238E27FC236}">
                <a16:creationId xmlns:a16="http://schemas.microsoft.com/office/drawing/2014/main" id="{0CE2EFAB-4287-AD46-8ECE-EBF43DCCA05C}"/>
              </a:ext>
            </a:extLst>
          </p:cNvPr>
          <p:cNvSpPr txBox="1"/>
          <p:nvPr/>
        </p:nvSpPr>
        <p:spPr>
          <a:xfrm>
            <a:off x="290285" y="307200"/>
            <a:ext cx="9601789" cy="675762"/>
          </a:xfrm>
          <a:prstGeom prst="rect">
            <a:avLst/>
          </a:prstGeom>
          <a:noFill/>
        </p:spPr>
        <p:txBody>
          <a:bodyPr wrap="square" rtlCol="0">
            <a:spAutoFit/>
          </a:bodyPr>
          <a:lstStyle/>
          <a:p>
            <a:pPr>
              <a:lnSpc>
                <a:spcPts val="5280"/>
              </a:lnSpc>
            </a:pPr>
            <a:r>
              <a:rPr lang="es-MX" sz="2800" b="1" dirty="0">
                <a:solidFill>
                  <a:srgbClr val="7030A0"/>
                </a:solidFill>
                <a:latin typeface="Arial Narrow" panose="020B0604020202020204" pitchFamily="34" charset="0"/>
                <a:cs typeface="Arial Narrow" panose="020B0604020202020204" pitchFamily="34" charset="0"/>
              </a:rPr>
              <a:t>Discriminación múltiple</a:t>
            </a:r>
          </a:p>
        </p:txBody>
      </p:sp>
      <p:sp>
        <p:nvSpPr>
          <p:cNvPr id="11" name="CuadroTexto 10">
            <a:extLst>
              <a:ext uri="{FF2B5EF4-FFF2-40B4-BE49-F238E27FC236}">
                <a16:creationId xmlns:a16="http://schemas.microsoft.com/office/drawing/2014/main" id="{621ECFCB-FD2F-5146-A18E-09CF766898A8}"/>
              </a:ext>
            </a:extLst>
          </p:cNvPr>
          <p:cNvSpPr txBox="1"/>
          <p:nvPr/>
        </p:nvSpPr>
        <p:spPr>
          <a:xfrm>
            <a:off x="148148" y="1390386"/>
            <a:ext cx="12078178" cy="584775"/>
          </a:xfrm>
          <a:prstGeom prst="rect">
            <a:avLst/>
          </a:prstGeom>
          <a:noFill/>
        </p:spPr>
        <p:txBody>
          <a:bodyPr wrap="square" rtlCol="0">
            <a:spAutoFit/>
          </a:bodyPr>
          <a:lstStyle/>
          <a:p>
            <a:r>
              <a:rPr lang="es-MX" sz="1600" b="1" dirty="0">
                <a:latin typeface="Arial Narrow" panose="020B0604020202020204" pitchFamily="34" charset="0"/>
                <a:cs typeface="Arial Narrow" panose="020B0604020202020204" pitchFamily="34" charset="0"/>
              </a:rPr>
              <a:t>Población de mujeres de 18 y más años a las que les negaron injustificadamente algún derecho en los últimos cinco años por grupo discriminado, 2017*</a:t>
            </a:r>
          </a:p>
        </p:txBody>
      </p:sp>
    </p:spTree>
    <p:extLst>
      <p:ext uri="{BB962C8B-B14F-4D97-AF65-F5344CB8AC3E}">
        <p14:creationId xmlns:p14="http://schemas.microsoft.com/office/powerpoint/2010/main" val="20967093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111948" y="1376978"/>
            <a:ext cx="7569064" cy="5406475"/>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1611" y="416112"/>
            <a:ext cx="2417483" cy="779972"/>
          </a:xfrm>
          <a:prstGeom prst="rect">
            <a:avLst/>
          </a:prstGeom>
        </p:spPr>
      </p:pic>
      <p:sp>
        <p:nvSpPr>
          <p:cNvPr id="7" name="CuadroTexto 6"/>
          <p:cNvSpPr txBox="1"/>
          <p:nvPr/>
        </p:nvSpPr>
        <p:spPr>
          <a:xfrm>
            <a:off x="8773128" y="5509551"/>
            <a:ext cx="3164863" cy="1169551"/>
          </a:xfrm>
          <a:prstGeom prst="rect">
            <a:avLst/>
          </a:prstGeom>
          <a:noFill/>
        </p:spPr>
        <p:txBody>
          <a:bodyPr wrap="square" rtlCol="0">
            <a:spAutoFit/>
          </a:bodyPr>
          <a:lstStyle/>
          <a:p>
            <a:r>
              <a:rPr lang="es-ES_tradnl" sz="1000" dirty="0"/>
              <a:t>* Se refiere a la negación injustificada de al menos uno de los derechos captados, los cuales son: la atención médica o medicamentos; la atención o servicios en alguna oficina de gobierno; la entrada o permanencia en algún negocio, centro comercial o banco; recibir apoyos de programas sociales; la posibilidad de estudiar o seguir estudiando; y algún crédito de vivienda, préstamo o tarjeta. </a:t>
            </a:r>
          </a:p>
        </p:txBody>
      </p:sp>
      <p:sp>
        <p:nvSpPr>
          <p:cNvPr id="8" name="CuadroTexto 7">
            <a:extLst>
              <a:ext uri="{FF2B5EF4-FFF2-40B4-BE49-F238E27FC236}">
                <a16:creationId xmlns:a16="http://schemas.microsoft.com/office/drawing/2014/main" id="{65F6DAA0-AD0A-0B43-8CCB-661E62070633}"/>
              </a:ext>
            </a:extLst>
          </p:cNvPr>
          <p:cNvSpPr txBox="1"/>
          <p:nvPr/>
        </p:nvSpPr>
        <p:spPr>
          <a:xfrm>
            <a:off x="9100663" y="1504625"/>
            <a:ext cx="2146591" cy="2554545"/>
          </a:xfrm>
          <a:prstGeom prst="rect">
            <a:avLst/>
          </a:prstGeom>
          <a:noFill/>
        </p:spPr>
        <p:txBody>
          <a:bodyPr wrap="square" rtlCol="0">
            <a:spAutoFit/>
          </a:bodyPr>
          <a:lstStyle/>
          <a:p>
            <a:pPr algn="ctr"/>
            <a:r>
              <a:rPr lang="es-MX" sz="1600" dirty="0">
                <a:ln w="0"/>
                <a:solidFill>
                  <a:srgbClr val="000000"/>
                </a:solidFill>
                <a:latin typeface="Arial" panose="020B0604020202020204" pitchFamily="34" charset="0"/>
                <a:cs typeface="Arial" panose="020B0604020202020204" pitchFamily="34" charset="0"/>
              </a:rPr>
              <a:t>Entidades con la mayor negación de al menos un derecho reportado:</a:t>
            </a:r>
          </a:p>
          <a:p>
            <a:pPr algn="ctr"/>
            <a:r>
              <a:rPr lang="es-MX" sz="1600" dirty="0">
                <a:ln w="0"/>
                <a:solidFill>
                  <a:srgbClr val="7030A0"/>
                </a:solidFill>
                <a:latin typeface="Arial" panose="020B0604020202020204" pitchFamily="34" charset="0"/>
                <a:cs typeface="Arial" panose="020B0604020202020204" pitchFamily="34" charset="0"/>
              </a:rPr>
              <a:t>Guerrero</a:t>
            </a:r>
          </a:p>
          <a:p>
            <a:pPr algn="ctr"/>
            <a:r>
              <a:rPr lang="es-MX" sz="1600" dirty="0">
                <a:ln w="0"/>
                <a:solidFill>
                  <a:srgbClr val="7030A0"/>
                </a:solidFill>
                <a:latin typeface="Arial" panose="020B0604020202020204" pitchFamily="34" charset="0"/>
                <a:cs typeface="Arial" panose="020B0604020202020204" pitchFamily="34" charset="0"/>
              </a:rPr>
              <a:t>Edo. Méx.</a:t>
            </a:r>
          </a:p>
          <a:p>
            <a:pPr algn="ctr"/>
            <a:r>
              <a:rPr lang="es-MX" sz="1600" dirty="0">
                <a:ln w="0"/>
                <a:solidFill>
                  <a:srgbClr val="7030A0"/>
                </a:solidFill>
                <a:latin typeface="Arial" panose="020B0604020202020204" pitchFamily="34" charset="0"/>
                <a:cs typeface="Arial" panose="020B0604020202020204" pitchFamily="34" charset="0"/>
              </a:rPr>
              <a:t>Chiapas</a:t>
            </a:r>
          </a:p>
          <a:p>
            <a:pPr algn="ctr"/>
            <a:r>
              <a:rPr lang="es-MX" sz="1600" dirty="0">
                <a:ln w="0"/>
                <a:solidFill>
                  <a:srgbClr val="7030A0"/>
                </a:solidFill>
                <a:latin typeface="Arial" panose="020B0604020202020204" pitchFamily="34" charset="0"/>
                <a:cs typeface="Arial" panose="020B0604020202020204" pitchFamily="34" charset="0"/>
              </a:rPr>
              <a:t>Puebla</a:t>
            </a:r>
          </a:p>
          <a:p>
            <a:pPr algn="ctr"/>
            <a:r>
              <a:rPr lang="es-MX" sz="1600" dirty="0">
                <a:ln w="0"/>
                <a:solidFill>
                  <a:srgbClr val="7030A0"/>
                </a:solidFill>
                <a:latin typeface="Arial" panose="020B0604020202020204" pitchFamily="34" charset="0"/>
                <a:cs typeface="Arial" panose="020B0604020202020204" pitchFamily="34" charset="0"/>
              </a:rPr>
              <a:t>Tabasco</a:t>
            </a:r>
          </a:p>
          <a:p>
            <a:pPr algn="ctr"/>
            <a:r>
              <a:rPr lang="es-MX" sz="1600" dirty="0">
                <a:ln w="0"/>
                <a:solidFill>
                  <a:srgbClr val="7030A0"/>
                </a:solidFill>
                <a:latin typeface="Arial" panose="020B0604020202020204" pitchFamily="34" charset="0"/>
                <a:cs typeface="Arial" panose="020B0604020202020204" pitchFamily="34" charset="0"/>
              </a:rPr>
              <a:t>Morelia</a:t>
            </a:r>
          </a:p>
        </p:txBody>
      </p:sp>
      <p:sp>
        <p:nvSpPr>
          <p:cNvPr id="10" name="CuadroTexto 9">
            <a:extLst>
              <a:ext uri="{FF2B5EF4-FFF2-40B4-BE49-F238E27FC236}">
                <a16:creationId xmlns:a16="http://schemas.microsoft.com/office/drawing/2014/main" id="{52BD4161-5F57-A147-A083-3BCC9D09560E}"/>
              </a:ext>
            </a:extLst>
          </p:cNvPr>
          <p:cNvSpPr txBox="1"/>
          <p:nvPr/>
        </p:nvSpPr>
        <p:spPr>
          <a:xfrm>
            <a:off x="216956" y="686262"/>
            <a:ext cx="6469220" cy="584775"/>
          </a:xfrm>
          <a:prstGeom prst="rect">
            <a:avLst/>
          </a:prstGeom>
          <a:noFill/>
        </p:spPr>
        <p:txBody>
          <a:bodyPr wrap="square" rtlCol="0">
            <a:spAutoFit/>
          </a:bodyPr>
          <a:lstStyle/>
          <a:p>
            <a:r>
              <a:rPr lang="es-MX" sz="1600" b="1" dirty="0">
                <a:latin typeface="Arial Narrow" panose="020B0604020202020204" pitchFamily="34" charset="0"/>
                <a:cs typeface="Arial Narrow" panose="020B0604020202020204" pitchFamily="34" charset="0"/>
              </a:rPr>
              <a:t>Porcentaje de la población de 18 años y más a la que se le negó injustificadamente al menos un derecho por entidad federativa, 2017*</a:t>
            </a:r>
          </a:p>
        </p:txBody>
      </p:sp>
      <p:sp>
        <p:nvSpPr>
          <p:cNvPr id="9" name="CuadroTexto 8">
            <a:extLst>
              <a:ext uri="{FF2B5EF4-FFF2-40B4-BE49-F238E27FC236}">
                <a16:creationId xmlns:a16="http://schemas.microsoft.com/office/drawing/2014/main" id="{AFF8C08A-6D9F-7F45-B76B-EBC6F8AA22B4}"/>
              </a:ext>
            </a:extLst>
          </p:cNvPr>
          <p:cNvSpPr txBox="1"/>
          <p:nvPr/>
        </p:nvSpPr>
        <p:spPr>
          <a:xfrm>
            <a:off x="216956" y="-42470"/>
            <a:ext cx="9601789" cy="675762"/>
          </a:xfrm>
          <a:prstGeom prst="rect">
            <a:avLst/>
          </a:prstGeom>
          <a:noFill/>
        </p:spPr>
        <p:txBody>
          <a:bodyPr wrap="square" rtlCol="0">
            <a:spAutoFit/>
          </a:bodyPr>
          <a:lstStyle/>
          <a:p>
            <a:pPr>
              <a:lnSpc>
                <a:spcPts val="5280"/>
              </a:lnSpc>
            </a:pPr>
            <a:r>
              <a:rPr lang="es-MX" sz="2800" b="1" dirty="0">
                <a:solidFill>
                  <a:srgbClr val="7030A0"/>
                </a:solidFill>
                <a:latin typeface="Arial Narrow" panose="020B0604020202020204" pitchFamily="34" charset="0"/>
                <a:cs typeface="Arial Narrow" panose="020B0604020202020204" pitchFamily="34" charset="0"/>
              </a:rPr>
              <a:t>Negación de derechos</a:t>
            </a:r>
          </a:p>
        </p:txBody>
      </p:sp>
    </p:spTree>
    <p:extLst>
      <p:ext uri="{BB962C8B-B14F-4D97-AF65-F5344CB8AC3E}">
        <p14:creationId xmlns:p14="http://schemas.microsoft.com/office/powerpoint/2010/main" val="3495536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58084C03-A17D-9041-AD23-66A617655D84}"/>
              </a:ext>
            </a:extLst>
          </p:cNvPr>
          <p:cNvSpPr/>
          <p:nvPr/>
        </p:nvSpPr>
        <p:spPr>
          <a:xfrm>
            <a:off x="447168" y="1219584"/>
            <a:ext cx="4348950" cy="1754326"/>
          </a:xfrm>
          <a:prstGeom prst="rect">
            <a:avLst/>
          </a:prstGeom>
        </p:spPr>
        <p:txBody>
          <a:bodyPr wrap="square">
            <a:spAutoFit/>
          </a:bodyPr>
          <a:lstStyle/>
          <a:p>
            <a:pPr algn="just"/>
            <a:r>
              <a:rPr lang="es-MX" dirty="0"/>
              <a:t>A nivel nacional, 20.2% de la población percibió ser discriminada por al menos un motivo en el último año, el principal motivo de discriminación reportado fue por apariencia física (forma de vestir, peso, estatura, tono de piel).</a:t>
            </a: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1611" y="416112"/>
            <a:ext cx="2417483" cy="779972"/>
          </a:xfrm>
          <a:prstGeom prst="rect">
            <a:avLst/>
          </a:prstGeom>
        </p:spPr>
      </p:pic>
      <p:pic>
        <p:nvPicPr>
          <p:cNvPr id="8" name="Imagen 7"/>
          <p:cNvPicPr>
            <a:picLocks noChangeAspect="1"/>
          </p:cNvPicPr>
          <p:nvPr/>
        </p:nvPicPr>
        <p:blipFill>
          <a:blip r:embed="rId3"/>
          <a:stretch>
            <a:fillRect/>
          </a:stretch>
        </p:blipFill>
        <p:spPr>
          <a:xfrm>
            <a:off x="5465920" y="1941201"/>
            <a:ext cx="5324001" cy="4470761"/>
          </a:xfrm>
          <a:prstGeom prst="rect">
            <a:avLst/>
          </a:prstGeom>
        </p:spPr>
      </p:pic>
      <p:sp>
        <p:nvSpPr>
          <p:cNvPr id="2" name="Rectángulo 1">
            <a:extLst>
              <a:ext uri="{FF2B5EF4-FFF2-40B4-BE49-F238E27FC236}">
                <a16:creationId xmlns:a16="http://schemas.microsoft.com/office/drawing/2014/main" id="{C731164A-B208-1848-8DCC-E45E79FF1D7C}"/>
              </a:ext>
            </a:extLst>
          </p:cNvPr>
          <p:cNvSpPr/>
          <p:nvPr/>
        </p:nvSpPr>
        <p:spPr>
          <a:xfrm>
            <a:off x="322730" y="6292787"/>
            <a:ext cx="5737412" cy="415498"/>
          </a:xfrm>
          <a:prstGeom prst="rect">
            <a:avLst/>
          </a:prstGeom>
        </p:spPr>
        <p:txBody>
          <a:bodyPr wrap="square">
            <a:spAutoFit/>
          </a:bodyPr>
          <a:lstStyle/>
          <a:p>
            <a:r>
              <a:rPr lang="es-MX" sz="1050" dirty="0">
                <a:latin typeface="Whitney"/>
              </a:rPr>
              <a:t>*Una misma persona pudo haber reportado más de un motivo de discriminación.</a:t>
            </a:r>
            <a:br>
              <a:rPr lang="es-MX" sz="1050" dirty="0">
                <a:latin typeface="Whitney"/>
              </a:rPr>
            </a:br>
            <a:r>
              <a:rPr lang="es-MX" sz="1050" dirty="0">
                <a:latin typeface="Whitney"/>
              </a:rPr>
              <a:t>Nota: el cálculo de los indicadores se realizó con base en el Cuestionario de Opinión y Experiencias. </a:t>
            </a:r>
            <a:endParaRPr lang="es-MX" sz="1050" dirty="0"/>
          </a:p>
        </p:txBody>
      </p:sp>
      <p:sp>
        <p:nvSpPr>
          <p:cNvPr id="9" name="CuadroTexto 8">
            <a:extLst>
              <a:ext uri="{FF2B5EF4-FFF2-40B4-BE49-F238E27FC236}">
                <a16:creationId xmlns:a16="http://schemas.microsoft.com/office/drawing/2014/main" id="{9D54C68C-23CF-1A46-9FB4-795311045C63}"/>
              </a:ext>
            </a:extLst>
          </p:cNvPr>
          <p:cNvSpPr txBox="1"/>
          <p:nvPr/>
        </p:nvSpPr>
        <p:spPr>
          <a:xfrm>
            <a:off x="447168" y="318042"/>
            <a:ext cx="9601789" cy="675762"/>
          </a:xfrm>
          <a:prstGeom prst="rect">
            <a:avLst/>
          </a:prstGeom>
          <a:noFill/>
        </p:spPr>
        <p:txBody>
          <a:bodyPr wrap="square" rtlCol="0">
            <a:spAutoFit/>
          </a:bodyPr>
          <a:lstStyle/>
          <a:p>
            <a:pPr>
              <a:lnSpc>
                <a:spcPts val="5280"/>
              </a:lnSpc>
            </a:pPr>
            <a:r>
              <a:rPr lang="es-MX" sz="2800" b="1" dirty="0">
                <a:solidFill>
                  <a:srgbClr val="7030A0"/>
                </a:solidFill>
                <a:latin typeface="Arial Narrow" panose="020B0604020202020204" pitchFamily="34" charset="0"/>
                <a:cs typeface="Arial Narrow" panose="020B0604020202020204" pitchFamily="34" charset="0"/>
              </a:rPr>
              <a:t>Prevalencia de discriminación (en los últimos 12 meses)</a:t>
            </a:r>
          </a:p>
        </p:txBody>
      </p:sp>
      <p:sp>
        <p:nvSpPr>
          <p:cNvPr id="10" name="CuadroTexto 9">
            <a:extLst>
              <a:ext uri="{FF2B5EF4-FFF2-40B4-BE49-F238E27FC236}">
                <a16:creationId xmlns:a16="http://schemas.microsoft.com/office/drawing/2014/main" id="{77E0C444-02DA-E347-9A28-7045E719650B}"/>
              </a:ext>
            </a:extLst>
          </p:cNvPr>
          <p:cNvSpPr txBox="1"/>
          <p:nvPr/>
        </p:nvSpPr>
        <p:spPr>
          <a:xfrm>
            <a:off x="5753397" y="1356426"/>
            <a:ext cx="6045697" cy="584775"/>
          </a:xfrm>
          <a:prstGeom prst="rect">
            <a:avLst/>
          </a:prstGeom>
          <a:noFill/>
        </p:spPr>
        <p:txBody>
          <a:bodyPr wrap="square" rtlCol="0">
            <a:spAutoFit/>
          </a:bodyPr>
          <a:lstStyle/>
          <a:p>
            <a:r>
              <a:rPr lang="es-MX" sz="1600" b="1" dirty="0">
                <a:latin typeface="Arial Narrow" panose="020B0604020202020204" pitchFamily="34" charset="0"/>
                <a:cs typeface="Arial Narrow" panose="020B0604020202020204" pitchFamily="34" charset="0"/>
              </a:rPr>
              <a:t>Porcentaje de la población de 18 años y más que percibió haber sido discriminada en los últimos 12 meses por motivo según sexo, 2017</a:t>
            </a:r>
          </a:p>
        </p:txBody>
      </p:sp>
    </p:spTree>
    <p:extLst>
      <p:ext uri="{BB962C8B-B14F-4D97-AF65-F5344CB8AC3E}">
        <p14:creationId xmlns:p14="http://schemas.microsoft.com/office/powerpoint/2010/main" val="37387450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737B57A-7241-5C40-95E2-22E9A9F65DBD}"/>
              </a:ext>
            </a:extLst>
          </p:cNvPr>
          <p:cNvSpPr txBox="1"/>
          <p:nvPr/>
        </p:nvSpPr>
        <p:spPr>
          <a:xfrm>
            <a:off x="321079" y="4516653"/>
            <a:ext cx="2323509" cy="2031325"/>
          </a:xfrm>
          <a:prstGeom prst="rect">
            <a:avLst/>
          </a:prstGeom>
          <a:noFill/>
        </p:spPr>
        <p:txBody>
          <a:bodyPr wrap="square" rtlCol="0">
            <a:spAutoFit/>
          </a:bodyPr>
          <a:lstStyle/>
          <a:p>
            <a:pPr algn="just"/>
            <a:r>
              <a:rPr lang="es-MX" sz="1050" dirty="0"/>
              <a:t>*Los motivos de discriminación fueron: tono de piel; manera de hablar; peso o estatura; forma de vestir o arreglo personal; clase social; lugar donde vive; creencias religiosas; sexo; edad y preferencia sexual.</a:t>
            </a:r>
          </a:p>
          <a:p>
            <a:pPr algn="just"/>
            <a:r>
              <a:rPr lang="es-MX" sz="1050" dirty="0"/>
              <a:t>*Para efecto de este cálculo, la identificación de la población indígena y con discapacidad se realizó con base en un informante adecuado de 15 años y más y no se aplicaron filtros de verificación.</a:t>
            </a:r>
          </a:p>
        </p:txBody>
      </p:sp>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1611" y="416112"/>
            <a:ext cx="2417483" cy="779972"/>
          </a:xfrm>
          <a:prstGeom prst="rect">
            <a:avLst/>
          </a:prstGeom>
        </p:spPr>
      </p:pic>
      <p:pic>
        <p:nvPicPr>
          <p:cNvPr id="2" name="Imagen 1"/>
          <p:cNvPicPr>
            <a:picLocks noChangeAspect="1"/>
          </p:cNvPicPr>
          <p:nvPr/>
        </p:nvPicPr>
        <p:blipFill>
          <a:blip r:embed="rId3"/>
          <a:stretch>
            <a:fillRect/>
          </a:stretch>
        </p:blipFill>
        <p:spPr>
          <a:xfrm>
            <a:off x="3191435" y="2178341"/>
            <a:ext cx="6920753" cy="4312277"/>
          </a:xfrm>
          <a:prstGeom prst="rect">
            <a:avLst/>
          </a:prstGeom>
        </p:spPr>
      </p:pic>
      <p:sp>
        <p:nvSpPr>
          <p:cNvPr id="7" name="CuadroTexto 6">
            <a:extLst>
              <a:ext uri="{FF2B5EF4-FFF2-40B4-BE49-F238E27FC236}">
                <a16:creationId xmlns:a16="http://schemas.microsoft.com/office/drawing/2014/main" id="{56875C88-D1B3-1E4D-9EA7-2B91707563E9}"/>
              </a:ext>
            </a:extLst>
          </p:cNvPr>
          <p:cNvSpPr txBox="1"/>
          <p:nvPr/>
        </p:nvSpPr>
        <p:spPr>
          <a:xfrm>
            <a:off x="321079" y="446879"/>
            <a:ext cx="9601789" cy="675762"/>
          </a:xfrm>
          <a:prstGeom prst="rect">
            <a:avLst/>
          </a:prstGeom>
          <a:noFill/>
        </p:spPr>
        <p:txBody>
          <a:bodyPr wrap="square" rtlCol="0">
            <a:spAutoFit/>
          </a:bodyPr>
          <a:lstStyle/>
          <a:p>
            <a:pPr>
              <a:lnSpc>
                <a:spcPts val="5280"/>
              </a:lnSpc>
            </a:pPr>
            <a:r>
              <a:rPr lang="es-MX" sz="2800" b="1" dirty="0">
                <a:solidFill>
                  <a:srgbClr val="7030A0"/>
                </a:solidFill>
                <a:latin typeface="Arial Narrow" panose="020B0604020202020204" pitchFamily="34" charset="0"/>
                <a:cs typeface="Arial Narrow" panose="020B0604020202020204" pitchFamily="34" charset="0"/>
              </a:rPr>
              <a:t>Discriminación múltiple (en los últimos 12 meses)</a:t>
            </a:r>
          </a:p>
        </p:txBody>
      </p:sp>
      <p:sp>
        <p:nvSpPr>
          <p:cNvPr id="8" name="CuadroTexto 7">
            <a:extLst>
              <a:ext uri="{FF2B5EF4-FFF2-40B4-BE49-F238E27FC236}">
                <a16:creationId xmlns:a16="http://schemas.microsoft.com/office/drawing/2014/main" id="{F39D259A-0091-FE4B-8D9C-586624A770B3}"/>
              </a:ext>
            </a:extLst>
          </p:cNvPr>
          <p:cNvSpPr txBox="1"/>
          <p:nvPr/>
        </p:nvSpPr>
        <p:spPr>
          <a:xfrm>
            <a:off x="321079" y="1520123"/>
            <a:ext cx="11478015" cy="584775"/>
          </a:xfrm>
          <a:prstGeom prst="rect">
            <a:avLst/>
          </a:prstGeom>
          <a:noFill/>
        </p:spPr>
        <p:txBody>
          <a:bodyPr wrap="square" rtlCol="0">
            <a:spAutoFit/>
          </a:bodyPr>
          <a:lstStyle/>
          <a:p>
            <a:r>
              <a:rPr lang="es-MX" sz="1600" b="1" dirty="0">
                <a:latin typeface="Arial Narrow" panose="020B0604020202020204" pitchFamily="34" charset="0"/>
                <a:cs typeface="Arial Narrow" panose="020B0604020202020204" pitchFamily="34" charset="0"/>
              </a:rPr>
              <a:t>Porcentaje de mujeres de 18 años y más que percibió haber sido discriminada por al menos un motivo en los últimos 12 meses por grupo discriminado, 2017</a:t>
            </a:r>
          </a:p>
        </p:txBody>
      </p:sp>
    </p:spTree>
    <p:extLst>
      <p:ext uri="{BB962C8B-B14F-4D97-AF65-F5344CB8AC3E}">
        <p14:creationId xmlns:p14="http://schemas.microsoft.com/office/powerpoint/2010/main" val="2404440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CuadroTexto 197">
            <a:extLst>
              <a:ext uri="{FF2B5EF4-FFF2-40B4-BE49-F238E27FC236}">
                <a16:creationId xmlns:a16="http://schemas.microsoft.com/office/drawing/2014/main" id="{FC3DD285-3D07-6743-8E29-CAA7020D4F66}"/>
              </a:ext>
            </a:extLst>
          </p:cNvPr>
          <p:cNvSpPr txBox="1"/>
          <p:nvPr/>
        </p:nvSpPr>
        <p:spPr>
          <a:xfrm>
            <a:off x="9090030" y="1366402"/>
            <a:ext cx="2146591" cy="2123658"/>
          </a:xfrm>
          <a:prstGeom prst="rect">
            <a:avLst/>
          </a:prstGeom>
          <a:noFill/>
        </p:spPr>
        <p:txBody>
          <a:bodyPr wrap="square" rtlCol="0">
            <a:spAutoFit/>
          </a:bodyPr>
          <a:lstStyle/>
          <a:p>
            <a:pPr algn="ctr"/>
            <a:r>
              <a:rPr lang="es-MX" sz="1600" dirty="0">
                <a:ln w="0"/>
                <a:solidFill>
                  <a:srgbClr val="000000"/>
                </a:solidFill>
                <a:latin typeface="Arial" panose="020B0604020202020204" pitchFamily="34" charset="0"/>
                <a:cs typeface="Arial" panose="020B0604020202020204" pitchFamily="34" charset="0"/>
              </a:rPr>
              <a:t>Entidades con la mayor prevalencia:</a:t>
            </a:r>
          </a:p>
          <a:p>
            <a:pPr algn="ctr"/>
            <a:r>
              <a:rPr lang="es-MX" sz="1600" dirty="0">
                <a:ln w="0"/>
                <a:solidFill>
                  <a:srgbClr val="7030A0"/>
                </a:solidFill>
                <a:latin typeface="Arial" panose="020B0604020202020204" pitchFamily="34" charset="0"/>
                <a:cs typeface="Arial" panose="020B0604020202020204" pitchFamily="34" charset="0"/>
              </a:rPr>
              <a:t>Puebla</a:t>
            </a:r>
          </a:p>
          <a:p>
            <a:pPr algn="ctr"/>
            <a:r>
              <a:rPr lang="es-MX" sz="1600" dirty="0">
                <a:ln w="0"/>
                <a:solidFill>
                  <a:srgbClr val="7030A0"/>
                </a:solidFill>
                <a:latin typeface="Arial" panose="020B0604020202020204" pitchFamily="34" charset="0"/>
                <a:cs typeface="Arial" panose="020B0604020202020204" pitchFamily="34" charset="0"/>
              </a:rPr>
              <a:t>Guerrero</a:t>
            </a:r>
          </a:p>
          <a:p>
            <a:pPr algn="ctr"/>
            <a:r>
              <a:rPr lang="es-MX" sz="1600" dirty="0">
                <a:ln w="0"/>
                <a:solidFill>
                  <a:srgbClr val="7030A0"/>
                </a:solidFill>
                <a:latin typeface="Arial" panose="020B0604020202020204" pitchFamily="34" charset="0"/>
                <a:cs typeface="Arial" panose="020B0604020202020204" pitchFamily="34" charset="0"/>
              </a:rPr>
              <a:t>Oaxaca</a:t>
            </a:r>
          </a:p>
          <a:p>
            <a:pPr algn="ctr"/>
            <a:r>
              <a:rPr lang="es-MX" sz="1600" dirty="0">
                <a:ln w="0"/>
                <a:solidFill>
                  <a:srgbClr val="7030A0"/>
                </a:solidFill>
                <a:latin typeface="Arial" panose="020B0604020202020204" pitchFamily="34" charset="0"/>
                <a:cs typeface="Arial" panose="020B0604020202020204" pitchFamily="34" charset="0"/>
              </a:rPr>
              <a:t>Morelos</a:t>
            </a:r>
          </a:p>
          <a:p>
            <a:pPr algn="ctr"/>
            <a:r>
              <a:rPr lang="es-MX" sz="1600" dirty="0">
                <a:ln w="0"/>
                <a:solidFill>
                  <a:srgbClr val="7030A0"/>
                </a:solidFill>
                <a:latin typeface="Arial" panose="020B0604020202020204" pitchFamily="34" charset="0"/>
                <a:cs typeface="Arial" panose="020B0604020202020204" pitchFamily="34" charset="0"/>
              </a:rPr>
              <a:t>Colima</a:t>
            </a:r>
          </a:p>
          <a:p>
            <a:pPr algn="ctr"/>
            <a:r>
              <a:rPr lang="es-MX" sz="1600" dirty="0">
                <a:ln w="0"/>
                <a:solidFill>
                  <a:srgbClr val="7030A0"/>
                </a:solidFill>
                <a:latin typeface="Arial" panose="020B0604020202020204" pitchFamily="34" charset="0"/>
                <a:cs typeface="Arial" panose="020B0604020202020204" pitchFamily="34" charset="0"/>
              </a:rPr>
              <a:t>Estado de México </a:t>
            </a:r>
          </a:p>
        </p:txBody>
      </p:sp>
      <p:pic>
        <p:nvPicPr>
          <p:cNvPr id="2" name="Imagen 1">
            <a:extLst>
              <a:ext uri="{FF2B5EF4-FFF2-40B4-BE49-F238E27FC236}">
                <a16:creationId xmlns:a16="http://schemas.microsoft.com/office/drawing/2014/main" id="{7A765A29-DA1E-7D4D-A8F3-B05B3B49517C}"/>
              </a:ext>
            </a:extLst>
          </p:cNvPr>
          <p:cNvPicPr>
            <a:picLocks noChangeAspect="1"/>
          </p:cNvPicPr>
          <p:nvPr/>
        </p:nvPicPr>
        <p:blipFill>
          <a:blip r:embed="rId2"/>
          <a:stretch>
            <a:fillRect/>
          </a:stretch>
        </p:blipFill>
        <p:spPr>
          <a:xfrm>
            <a:off x="1885282" y="1366402"/>
            <a:ext cx="7581447" cy="5415319"/>
          </a:xfrm>
          <a:prstGeom prst="rect">
            <a:avLst/>
          </a:prstGeom>
        </p:spPr>
      </p:pic>
      <p:sp>
        <p:nvSpPr>
          <p:cNvPr id="199" name="CuadroTexto 198">
            <a:extLst>
              <a:ext uri="{FF2B5EF4-FFF2-40B4-BE49-F238E27FC236}">
                <a16:creationId xmlns:a16="http://schemas.microsoft.com/office/drawing/2014/main" id="{5450655D-1935-5C48-AA71-81AE5061EE6D}"/>
              </a:ext>
            </a:extLst>
          </p:cNvPr>
          <p:cNvSpPr txBox="1"/>
          <p:nvPr/>
        </p:nvSpPr>
        <p:spPr>
          <a:xfrm>
            <a:off x="436410" y="0"/>
            <a:ext cx="9601789" cy="675762"/>
          </a:xfrm>
          <a:prstGeom prst="rect">
            <a:avLst/>
          </a:prstGeom>
          <a:noFill/>
        </p:spPr>
        <p:txBody>
          <a:bodyPr wrap="square" rtlCol="0">
            <a:spAutoFit/>
          </a:bodyPr>
          <a:lstStyle/>
          <a:p>
            <a:pPr>
              <a:lnSpc>
                <a:spcPts val="5280"/>
              </a:lnSpc>
            </a:pPr>
            <a:r>
              <a:rPr lang="es-MX" sz="2800" b="1" dirty="0">
                <a:solidFill>
                  <a:srgbClr val="7030A0"/>
                </a:solidFill>
                <a:latin typeface="Arial Narrow" panose="020B0604020202020204" pitchFamily="34" charset="0"/>
                <a:cs typeface="Arial Narrow" panose="020B0604020202020204" pitchFamily="34" charset="0"/>
              </a:rPr>
              <a:t>Prevalencia de discriminación</a:t>
            </a:r>
          </a:p>
        </p:txBody>
      </p:sp>
      <p:sp>
        <p:nvSpPr>
          <p:cNvPr id="5" name="CuadroTexto 4">
            <a:extLst>
              <a:ext uri="{FF2B5EF4-FFF2-40B4-BE49-F238E27FC236}">
                <a16:creationId xmlns:a16="http://schemas.microsoft.com/office/drawing/2014/main" id="{5C09ED3F-7B13-6D4B-AAA3-B2E68EE8A51E}"/>
              </a:ext>
            </a:extLst>
          </p:cNvPr>
          <p:cNvSpPr txBox="1"/>
          <p:nvPr/>
        </p:nvSpPr>
        <p:spPr>
          <a:xfrm>
            <a:off x="436410" y="728694"/>
            <a:ext cx="7872795" cy="584775"/>
          </a:xfrm>
          <a:prstGeom prst="rect">
            <a:avLst/>
          </a:prstGeom>
          <a:noFill/>
        </p:spPr>
        <p:txBody>
          <a:bodyPr wrap="square" rtlCol="0">
            <a:spAutoFit/>
          </a:bodyPr>
          <a:lstStyle/>
          <a:p>
            <a:r>
              <a:rPr lang="es-MX" sz="1600" b="1" dirty="0">
                <a:latin typeface="Arial Narrow" panose="020B0604020202020204" pitchFamily="34" charset="0"/>
                <a:cs typeface="Arial Narrow" panose="020B0604020202020204" pitchFamily="34" charset="0"/>
              </a:rPr>
              <a:t>Porcentaje de la población de 18 años y más que percibió haber sido discriminada en lo súltimos 12 meses por al menos un motivo por entidad federativa, 2017*</a:t>
            </a:r>
          </a:p>
        </p:txBody>
      </p:sp>
    </p:spTree>
    <p:extLst>
      <p:ext uri="{BB962C8B-B14F-4D97-AF65-F5344CB8AC3E}">
        <p14:creationId xmlns:p14="http://schemas.microsoft.com/office/powerpoint/2010/main" val="33836836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1611" y="416112"/>
            <a:ext cx="2417483" cy="779972"/>
          </a:xfrm>
          <a:prstGeom prst="rect">
            <a:avLst/>
          </a:prstGeom>
        </p:spPr>
      </p:pic>
      <p:sp>
        <p:nvSpPr>
          <p:cNvPr id="4" name="CuadroTexto 3">
            <a:extLst>
              <a:ext uri="{FF2B5EF4-FFF2-40B4-BE49-F238E27FC236}">
                <a16:creationId xmlns:a16="http://schemas.microsoft.com/office/drawing/2014/main" id="{9C9A541D-9978-3149-8CC7-175A91994FB8}"/>
              </a:ext>
            </a:extLst>
          </p:cNvPr>
          <p:cNvSpPr txBox="1"/>
          <p:nvPr/>
        </p:nvSpPr>
        <p:spPr>
          <a:xfrm>
            <a:off x="405063" y="5011926"/>
            <a:ext cx="11024937" cy="1451679"/>
          </a:xfrm>
          <a:prstGeom prst="rect">
            <a:avLst/>
          </a:prstGeom>
          <a:noFill/>
        </p:spPr>
        <p:txBody>
          <a:bodyPr wrap="square" rtlCol="0">
            <a:spAutoFit/>
          </a:bodyPr>
          <a:lstStyle/>
          <a:p>
            <a:pPr>
              <a:lnSpc>
                <a:spcPts val="5280"/>
              </a:lnSpc>
            </a:pPr>
            <a:r>
              <a:rPr lang="es-MX" sz="5400" b="1" dirty="0">
                <a:solidFill>
                  <a:srgbClr val="00B0F0"/>
                </a:solidFill>
                <a:latin typeface="Arial Narrow" panose="020B0604020202020204" pitchFamily="34" charset="0"/>
                <a:cs typeface="Arial Narrow" panose="020B0604020202020204" pitchFamily="34" charset="0"/>
              </a:rPr>
              <a:t>OPINIONES Y ACTITUDES ASOCIADAS A LA DISCRIMINACIÓN</a:t>
            </a:r>
          </a:p>
        </p:txBody>
      </p:sp>
    </p:spTree>
    <p:extLst>
      <p:ext uri="{BB962C8B-B14F-4D97-AF65-F5344CB8AC3E}">
        <p14:creationId xmlns:p14="http://schemas.microsoft.com/office/powerpoint/2010/main" val="27107001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8434B24-D768-EB49-832B-9E4B378D1364}"/>
              </a:ext>
            </a:extLst>
          </p:cNvPr>
          <p:cNvSpPr txBox="1"/>
          <p:nvPr/>
        </p:nvSpPr>
        <p:spPr>
          <a:xfrm>
            <a:off x="268941" y="6148902"/>
            <a:ext cx="9762565" cy="577081"/>
          </a:xfrm>
          <a:prstGeom prst="rect">
            <a:avLst/>
          </a:prstGeom>
          <a:noFill/>
        </p:spPr>
        <p:txBody>
          <a:bodyPr wrap="square" rtlCol="0">
            <a:spAutoFit/>
          </a:bodyPr>
          <a:lstStyle/>
          <a:p>
            <a:pPr algn="just"/>
            <a:r>
              <a:rPr lang="es-ES_tradnl" sz="1050" dirty="0"/>
              <a:t>Nota: La pregunta que mide la percepción sobre el respeto a los derechos en el módulo de niñas y niños se realizó de forma dicotómica con las opciones (</a:t>
            </a:r>
            <a:r>
              <a:rPr lang="es-ES_tradnl" sz="1050" i="1" dirty="0"/>
              <a:t>sí </a:t>
            </a:r>
            <a:r>
              <a:rPr lang="es-ES_tradnl" sz="1050" dirty="0"/>
              <a:t>y </a:t>
            </a:r>
            <a:r>
              <a:rPr lang="es-ES_tradnl" sz="1050" i="1" dirty="0"/>
              <a:t>no</a:t>
            </a:r>
            <a:r>
              <a:rPr lang="es-ES_tradnl" sz="1050" dirty="0"/>
              <a:t>). </a:t>
            </a:r>
          </a:p>
          <a:p>
            <a:pPr algn="just"/>
            <a:r>
              <a:rPr lang="es-ES_tradnl" sz="1050" dirty="0"/>
              <a:t>Las percepciones sobre el respeto de derechos de cada grupo pueden estar asociadas a experiencias propias, por lo que los datos no necesariamente son comparables entre sí. </a:t>
            </a:r>
          </a:p>
          <a:p>
            <a:pPr algn="just"/>
            <a:r>
              <a:rPr lang="es-ES_tradnl" sz="1050" dirty="0"/>
              <a:t>Fuente: ENADIS 2017. </a:t>
            </a: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1611" y="416112"/>
            <a:ext cx="2417483" cy="779972"/>
          </a:xfrm>
          <a:prstGeom prst="rect">
            <a:avLst/>
          </a:prstGeom>
        </p:spPr>
      </p:pic>
      <p:pic>
        <p:nvPicPr>
          <p:cNvPr id="3" name="Imagen 2"/>
          <p:cNvPicPr>
            <a:picLocks noChangeAspect="1"/>
          </p:cNvPicPr>
          <p:nvPr/>
        </p:nvPicPr>
        <p:blipFill>
          <a:blip r:embed="rId3"/>
          <a:stretch>
            <a:fillRect/>
          </a:stretch>
        </p:blipFill>
        <p:spPr>
          <a:xfrm>
            <a:off x="838485" y="1928840"/>
            <a:ext cx="7622609" cy="3939296"/>
          </a:xfrm>
          <a:prstGeom prst="rect">
            <a:avLst/>
          </a:prstGeom>
        </p:spPr>
      </p:pic>
      <p:sp>
        <p:nvSpPr>
          <p:cNvPr id="8" name="CuadroTexto 7">
            <a:extLst>
              <a:ext uri="{FF2B5EF4-FFF2-40B4-BE49-F238E27FC236}">
                <a16:creationId xmlns:a16="http://schemas.microsoft.com/office/drawing/2014/main" id="{65F0DB8C-D0AD-904C-A5D8-43EA2402C5DB}"/>
              </a:ext>
            </a:extLst>
          </p:cNvPr>
          <p:cNvSpPr txBox="1"/>
          <p:nvPr/>
        </p:nvSpPr>
        <p:spPr>
          <a:xfrm>
            <a:off x="268941" y="416112"/>
            <a:ext cx="9601789" cy="675762"/>
          </a:xfrm>
          <a:prstGeom prst="rect">
            <a:avLst/>
          </a:prstGeom>
          <a:noFill/>
        </p:spPr>
        <p:txBody>
          <a:bodyPr wrap="square" rtlCol="0">
            <a:spAutoFit/>
          </a:bodyPr>
          <a:lstStyle/>
          <a:p>
            <a:pPr>
              <a:lnSpc>
                <a:spcPts val="5280"/>
              </a:lnSpc>
            </a:pPr>
            <a:r>
              <a:rPr lang="es-MX" sz="2800" b="1" dirty="0">
                <a:solidFill>
                  <a:srgbClr val="7030A0"/>
                </a:solidFill>
                <a:latin typeface="Arial Narrow" panose="020B0604020202020204" pitchFamily="34" charset="0"/>
                <a:cs typeface="Arial Narrow" panose="020B0604020202020204" pitchFamily="34" charset="0"/>
              </a:rPr>
              <a:t>Respeto de derechos</a:t>
            </a:r>
          </a:p>
        </p:txBody>
      </p:sp>
      <p:sp>
        <p:nvSpPr>
          <p:cNvPr id="9" name="CuadroTexto 8">
            <a:extLst>
              <a:ext uri="{FF2B5EF4-FFF2-40B4-BE49-F238E27FC236}">
                <a16:creationId xmlns:a16="http://schemas.microsoft.com/office/drawing/2014/main" id="{67FE7A2A-06D4-C346-A71E-2AB5794123F0}"/>
              </a:ext>
            </a:extLst>
          </p:cNvPr>
          <p:cNvSpPr txBox="1"/>
          <p:nvPr/>
        </p:nvSpPr>
        <p:spPr>
          <a:xfrm>
            <a:off x="268941" y="1309520"/>
            <a:ext cx="12078178" cy="369332"/>
          </a:xfrm>
          <a:prstGeom prst="rect">
            <a:avLst/>
          </a:prstGeom>
          <a:noFill/>
        </p:spPr>
        <p:txBody>
          <a:bodyPr wrap="square" rtlCol="0">
            <a:spAutoFit/>
          </a:bodyPr>
          <a:lstStyle/>
          <a:p>
            <a:r>
              <a:rPr lang="es-MX" b="1" dirty="0">
                <a:latin typeface="Arial Narrow" panose="020B0604020202020204" pitchFamily="34" charset="0"/>
                <a:cs typeface="Arial Narrow" panose="020B0604020202020204" pitchFamily="34" charset="0"/>
              </a:rPr>
              <a:t>Porcentaje de la población que percibe poco o nulo respeto a sus derechos por grupo discriminado, 2017</a:t>
            </a:r>
          </a:p>
        </p:txBody>
      </p:sp>
    </p:spTree>
    <p:extLst>
      <p:ext uri="{BB962C8B-B14F-4D97-AF65-F5344CB8AC3E}">
        <p14:creationId xmlns:p14="http://schemas.microsoft.com/office/powerpoint/2010/main" val="5959092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1611" y="416112"/>
            <a:ext cx="2417483" cy="779972"/>
          </a:xfrm>
          <a:prstGeom prst="rect">
            <a:avLst/>
          </a:prstGeom>
        </p:spPr>
      </p:pic>
      <p:pic>
        <p:nvPicPr>
          <p:cNvPr id="2" name="Imagen 1"/>
          <p:cNvPicPr>
            <a:picLocks noChangeAspect="1"/>
          </p:cNvPicPr>
          <p:nvPr/>
        </p:nvPicPr>
        <p:blipFill>
          <a:blip r:embed="rId3"/>
          <a:stretch>
            <a:fillRect/>
          </a:stretch>
        </p:blipFill>
        <p:spPr>
          <a:xfrm>
            <a:off x="2322607" y="1766046"/>
            <a:ext cx="5885422" cy="4939179"/>
          </a:xfrm>
          <a:prstGeom prst="rect">
            <a:avLst/>
          </a:prstGeom>
        </p:spPr>
      </p:pic>
      <p:sp>
        <p:nvSpPr>
          <p:cNvPr id="6" name="CuadroTexto 5">
            <a:extLst>
              <a:ext uri="{FF2B5EF4-FFF2-40B4-BE49-F238E27FC236}">
                <a16:creationId xmlns:a16="http://schemas.microsoft.com/office/drawing/2014/main" id="{FD34CDEB-82DD-F146-AAEB-6BFC09905375}"/>
              </a:ext>
            </a:extLst>
          </p:cNvPr>
          <p:cNvSpPr txBox="1"/>
          <p:nvPr/>
        </p:nvSpPr>
        <p:spPr>
          <a:xfrm>
            <a:off x="268941" y="305385"/>
            <a:ext cx="9601789" cy="675762"/>
          </a:xfrm>
          <a:prstGeom prst="rect">
            <a:avLst/>
          </a:prstGeom>
          <a:noFill/>
        </p:spPr>
        <p:txBody>
          <a:bodyPr wrap="square" rtlCol="0">
            <a:spAutoFit/>
          </a:bodyPr>
          <a:lstStyle/>
          <a:p>
            <a:pPr>
              <a:lnSpc>
                <a:spcPts val="5280"/>
              </a:lnSpc>
            </a:pPr>
            <a:r>
              <a:rPr lang="es-MX" sz="2800" b="1" dirty="0">
                <a:solidFill>
                  <a:srgbClr val="7030A0"/>
                </a:solidFill>
                <a:latin typeface="Arial Narrow" panose="020B0604020202020204" pitchFamily="34" charset="0"/>
                <a:cs typeface="Arial Narrow" panose="020B0604020202020204" pitchFamily="34" charset="0"/>
              </a:rPr>
              <a:t>Prejuicios y estereotipos</a:t>
            </a:r>
          </a:p>
        </p:txBody>
      </p:sp>
      <p:sp>
        <p:nvSpPr>
          <p:cNvPr id="8" name="CuadroTexto 7">
            <a:extLst>
              <a:ext uri="{FF2B5EF4-FFF2-40B4-BE49-F238E27FC236}">
                <a16:creationId xmlns:a16="http://schemas.microsoft.com/office/drawing/2014/main" id="{DF66AAE1-795F-434C-BD07-21DB929C3223}"/>
              </a:ext>
            </a:extLst>
          </p:cNvPr>
          <p:cNvSpPr txBox="1"/>
          <p:nvPr/>
        </p:nvSpPr>
        <p:spPr>
          <a:xfrm>
            <a:off x="268941" y="1306811"/>
            <a:ext cx="12078178" cy="369332"/>
          </a:xfrm>
          <a:prstGeom prst="rect">
            <a:avLst/>
          </a:prstGeom>
          <a:noFill/>
        </p:spPr>
        <p:txBody>
          <a:bodyPr wrap="square" rtlCol="0">
            <a:spAutoFit/>
          </a:bodyPr>
          <a:lstStyle/>
          <a:p>
            <a:r>
              <a:rPr lang="es-MX" b="1" dirty="0">
                <a:latin typeface="Arial Narrow" panose="020B0604020202020204" pitchFamily="34" charset="0"/>
                <a:cs typeface="Arial Narrow" panose="020B0604020202020204" pitchFamily="34" charset="0"/>
              </a:rPr>
              <a:t>Porcentaje de la población de 18 años y más que está de acuerdo con prejuicios y estereotipos seleccionados por sexo, 2017</a:t>
            </a:r>
          </a:p>
        </p:txBody>
      </p:sp>
    </p:spTree>
    <p:extLst>
      <p:ext uri="{BB962C8B-B14F-4D97-AF65-F5344CB8AC3E}">
        <p14:creationId xmlns:p14="http://schemas.microsoft.com/office/powerpoint/2010/main" val="20184092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1611" y="416112"/>
            <a:ext cx="2417483" cy="779972"/>
          </a:xfrm>
          <a:prstGeom prst="rect">
            <a:avLst/>
          </a:prstGeom>
        </p:spPr>
      </p:pic>
      <p:pic>
        <p:nvPicPr>
          <p:cNvPr id="2" name="Imagen 1"/>
          <p:cNvPicPr>
            <a:picLocks noChangeAspect="1"/>
          </p:cNvPicPr>
          <p:nvPr/>
        </p:nvPicPr>
        <p:blipFill>
          <a:blip r:embed="rId3"/>
          <a:stretch>
            <a:fillRect/>
          </a:stretch>
        </p:blipFill>
        <p:spPr>
          <a:xfrm>
            <a:off x="1998311" y="1918874"/>
            <a:ext cx="8082015" cy="4670185"/>
          </a:xfrm>
          <a:prstGeom prst="rect">
            <a:avLst/>
          </a:prstGeom>
        </p:spPr>
      </p:pic>
      <p:sp>
        <p:nvSpPr>
          <p:cNvPr id="6" name="CuadroTexto 5">
            <a:extLst>
              <a:ext uri="{FF2B5EF4-FFF2-40B4-BE49-F238E27FC236}">
                <a16:creationId xmlns:a16="http://schemas.microsoft.com/office/drawing/2014/main" id="{012B9B63-7AF7-DB46-BAA7-45490883BEAE}"/>
              </a:ext>
            </a:extLst>
          </p:cNvPr>
          <p:cNvSpPr txBox="1"/>
          <p:nvPr/>
        </p:nvSpPr>
        <p:spPr>
          <a:xfrm>
            <a:off x="268941" y="305385"/>
            <a:ext cx="9601789" cy="675762"/>
          </a:xfrm>
          <a:prstGeom prst="rect">
            <a:avLst/>
          </a:prstGeom>
          <a:noFill/>
        </p:spPr>
        <p:txBody>
          <a:bodyPr wrap="square" rtlCol="0">
            <a:spAutoFit/>
          </a:bodyPr>
          <a:lstStyle/>
          <a:p>
            <a:pPr>
              <a:lnSpc>
                <a:spcPts val="5280"/>
              </a:lnSpc>
            </a:pPr>
            <a:r>
              <a:rPr lang="es-MX" sz="2800" b="1" dirty="0">
                <a:solidFill>
                  <a:srgbClr val="7030A0"/>
                </a:solidFill>
                <a:latin typeface="Arial Narrow" panose="020B0604020202020204" pitchFamily="34" charset="0"/>
                <a:cs typeface="Arial Narrow" panose="020B0604020202020204" pitchFamily="34" charset="0"/>
              </a:rPr>
              <a:t>Prejuicios y estereotipos</a:t>
            </a:r>
          </a:p>
        </p:txBody>
      </p:sp>
      <p:sp>
        <p:nvSpPr>
          <p:cNvPr id="8" name="CuadroTexto 7">
            <a:extLst>
              <a:ext uri="{FF2B5EF4-FFF2-40B4-BE49-F238E27FC236}">
                <a16:creationId xmlns:a16="http://schemas.microsoft.com/office/drawing/2014/main" id="{8B46BC4E-6ED2-7448-9D4E-9D36D55FFF72}"/>
              </a:ext>
            </a:extLst>
          </p:cNvPr>
          <p:cNvSpPr txBox="1"/>
          <p:nvPr/>
        </p:nvSpPr>
        <p:spPr>
          <a:xfrm>
            <a:off x="268941" y="1380771"/>
            <a:ext cx="12078178" cy="646331"/>
          </a:xfrm>
          <a:prstGeom prst="rect">
            <a:avLst/>
          </a:prstGeom>
          <a:noFill/>
        </p:spPr>
        <p:txBody>
          <a:bodyPr wrap="square" rtlCol="0">
            <a:spAutoFit/>
          </a:bodyPr>
          <a:lstStyle/>
          <a:p>
            <a:r>
              <a:rPr lang="es-MX" b="1" dirty="0">
                <a:latin typeface="Arial Narrow" panose="020B0604020202020204" pitchFamily="34" charset="0"/>
                <a:cs typeface="Arial Narrow" panose="020B0604020202020204" pitchFamily="34" charset="0"/>
              </a:rPr>
              <a:t>Porcentaje de la población de 18 años y más que está de acuerdo con prejuicios y estereotipos seleccionados por grupo de edad, 2017</a:t>
            </a:r>
          </a:p>
        </p:txBody>
      </p:sp>
    </p:spTree>
    <p:extLst>
      <p:ext uri="{BB962C8B-B14F-4D97-AF65-F5344CB8AC3E}">
        <p14:creationId xmlns:p14="http://schemas.microsoft.com/office/powerpoint/2010/main" val="6510689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84A7169-FEAD-0A42-AE60-1E9D1428B780}"/>
              </a:ext>
            </a:extLst>
          </p:cNvPr>
          <p:cNvPicPr>
            <a:picLocks noChangeAspect="1"/>
          </p:cNvPicPr>
          <p:nvPr/>
        </p:nvPicPr>
        <p:blipFill>
          <a:blip r:embed="rId2"/>
          <a:stretch>
            <a:fillRect/>
          </a:stretch>
        </p:blipFill>
        <p:spPr>
          <a:xfrm>
            <a:off x="1824289" y="2017837"/>
            <a:ext cx="8521189" cy="4514201"/>
          </a:xfrm>
          <a:prstGeom prst="rect">
            <a:avLst/>
          </a:prstGeom>
        </p:spPr>
      </p:pic>
      <p:sp>
        <p:nvSpPr>
          <p:cNvPr id="7" name="CuadroTexto 6">
            <a:extLst>
              <a:ext uri="{FF2B5EF4-FFF2-40B4-BE49-F238E27FC236}">
                <a16:creationId xmlns:a16="http://schemas.microsoft.com/office/drawing/2014/main" id="{FD0EC71C-C5C2-6C4B-A769-FA0E97E052C3}"/>
              </a:ext>
            </a:extLst>
          </p:cNvPr>
          <p:cNvSpPr txBox="1"/>
          <p:nvPr/>
        </p:nvSpPr>
        <p:spPr>
          <a:xfrm>
            <a:off x="258308" y="225912"/>
            <a:ext cx="9601789" cy="836126"/>
          </a:xfrm>
          <a:prstGeom prst="rect">
            <a:avLst/>
          </a:prstGeom>
          <a:noFill/>
        </p:spPr>
        <p:txBody>
          <a:bodyPr wrap="square" rtlCol="0">
            <a:spAutoFit/>
          </a:bodyPr>
          <a:lstStyle/>
          <a:p>
            <a:pPr>
              <a:lnSpc>
                <a:spcPts val="2860"/>
              </a:lnSpc>
            </a:pPr>
            <a:r>
              <a:rPr lang="es-MX" sz="2800" b="1" dirty="0">
                <a:solidFill>
                  <a:srgbClr val="7030A0"/>
                </a:solidFill>
                <a:latin typeface="Arial Narrow" panose="020B0604020202020204" pitchFamily="34" charset="0"/>
                <a:cs typeface="Arial Narrow" panose="020B0604020202020204" pitchFamily="34" charset="0"/>
              </a:rPr>
              <a:t>Actitudes ante la igualdad de derechos</a:t>
            </a:r>
          </a:p>
          <a:p>
            <a:pPr>
              <a:lnSpc>
                <a:spcPts val="2860"/>
              </a:lnSpc>
            </a:pPr>
            <a:r>
              <a:rPr lang="es-MX" sz="2800" b="1" dirty="0">
                <a:solidFill>
                  <a:srgbClr val="7030A0"/>
                </a:solidFill>
                <a:latin typeface="Arial Narrow" panose="020B0604020202020204" pitchFamily="34" charset="0"/>
                <a:cs typeface="Arial Narrow" panose="020B0604020202020204" pitchFamily="34" charset="0"/>
              </a:rPr>
              <a:t>(población de 18 años y más)</a:t>
            </a:r>
          </a:p>
        </p:txBody>
      </p:sp>
      <p:sp>
        <p:nvSpPr>
          <p:cNvPr id="8" name="CuadroTexto 7">
            <a:extLst>
              <a:ext uri="{FF2B5EF4-FFF2-40B4-BE49-F238E27FC236}">
                <a16:creationId xmlns:a16="http://schemas.microsoft.com/office/drawing/2014/main" id="{A5A87E59-E986-1747-AD81-CB5565BBD950}"/>
              </a:ext>
            </a:extLst>
          </p:cNvPr>
          <p:cNvSpPr txBox="1"/>
          <p:nvPr/>
        </p:nvSpPr>
        <p:spPr>
          <a:xfrm>
            <a:off x="574158" y="1173024"/>
            <a:ext cx="8793125" cy="646331"/>
          </a:xfrm>
          <a:prstGeom prst="rect">
            <a:avLst/>
          </a:prstGeom>
          <a:noFill/>
        </p:spPr>
        <p:txBody>
          <a:bodyPr wrap="square" rtlCol="0">
            <a:spAutoFit/>
          </a:bodyPr>
          <a:lstStyle/>
          <a:p>
            <a:pPr algn="just"/>
            <a:r>
              <a:rPr lang="es-MX" b="1" dirty="0">
                <a:latin typeface="Arial Narrow" panose="020B0604020202020204" pitchFamily="34" charset="0"/>
                <a:cs typeface="Arial Narrow" panose="020B0604020202020204" pitchFamily="34" charset="0"/>
              </a:rPr>
              <a:t>Porcentaje de la población de 18 años y más que está de acuerdo con el reconocimiento de derechos y medidas para la igualdad seleccionadas por sexo, 2017</a:t>
            </a:r>
          </a:p>
        </p:txBody>
      </p:sp>
    </p:spTree>
    <p:extLst>
      <p:ext uri="{BB962C8B-B14F-4D97-AF65-F5344CB8AC3E}">
        <p14:creationId xmlns:p14="http://schemas.microsoft.com/office/powerpoint/2010/main" val="2116532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6BEAF06-6B42-B44A-95E1-BD7A9F872ECC}"/>
              </a:ext>
            </a:extLst>
          </p:cNvPr>
          <p:cNvSpPr>
            <a:spLocks noGrp="1"/>
          </p:cNvSpPr>
          <p:nvPr>
            <p:ph sz="half" idx="1"/>
          </p:nvPr>
        </p:nvSpPr>
        <p:spPr>
          <a:xfrm>
            <a:off x="498279" y="1453362"/>
            <a:ext cx="11300815" cy="5032782"/>
          </a:xfrm>
        </p:spPr>
        <p:txBody>
          <a:bodyPr>
            <a:normAutofit fontScale="85000" lnSpcReduction="20000"/>
          </a:bodyPr>
          <a:lstStyle/>
          <a:p>
            <a:pPr marL="0" indent="0" algn="just">
              <a:buNone/>
            </a:pPr>
            <a:r>
              <a:rPr lang="es-MX" dirty="0">
                <a:latin typeface="Calibri" panose="020F0502020204030204" pitchFamily="34" charset="0"/>
                <a:cs typeface="Calibri" panose="020F0502020204030204" pitchFamily="34" charset="0"/>
              </a:rPr>
              <a:t>Además de encuestas internacionales que abordan el tema (</a:t>
            </a:r>
            <a:r>
              <a:rPr lang="es-MX" i="1" dirty="0">
                <a:latin typeface="Calibri" panose="020F0502020204030204" pitchFamily="34" charset="0"/>
                <a:cs typeface="Calibri" panose="020F0502020204030204" pitchFamily="34" charset="0"/>
              </a:rPr>
              <a:t>Eurobarómetro</a:t>
            </a:r>
            <a:r>
              <a:rPr lang="es-MX" dirty="0">
                <a:latin typeface="Calibri" panose="020F0502020204030204" pitchFamily="34" charset="0"/>
                <a:cs typeface="Calibri" panose="020F0502020204030204" pitchFamily="34" charset="0"/>
              </a:rPr>
              <a:t>, </a:t>
            </a:r>
            <a:r>
              <a:rPr lang="es-MX" dirty="0" err="1">
                <a:latin typeface="Calibri" panose="020F0502020204030204" pitchFamily="34" charset="0"/>
                <a:cs typeface="Calibri" panose="020F0502020204030204" pitchFamily="34" charset="0"/>
              </a:rPr>
              <a:t>Latinobarómetro</a:t>
            </a:r>
            <a:r>
              <a:rPr lang="es-MX" dirty="0">
                <a:latin typeface="Calibri" panose="020F0502020204030204" pitchFamily="34" charset="0"/>
                <a:cs typeface="Calibri" panose="020F0502020204030204" pitchFamily="34" charset="0"/>
              </a:rPr>
              <a:t>, </a:t>
            </a:r>
            <a:r>
              <a:rPr lang="es-MX" i="1" dirty="0">
                <a:latin typeface="Calibri" panose="020F0502020204030204" pitchFamily="34" charset="0"/>
                <a:cs typeface="Calibri" panose="020F0502020204030204" pitchFamily="34" charset="0"/>
              </a:rPr>
              <a:t>Encuesta Mundial de Valores</a:t>
            </a:r>
            <a:r>
              <a:rPr lang="es-MX" dirty="0">
                <a:latin typeface="Calibri" panose="020F0502020204030204" pitchFamily="34" charset="0"/>
                <a:cs typeface="Calibri" panose="020F0502020204030204" pitchFamily="34" charset="0"/>
              </a:rPr>
              <a:t>), actualmente, en diversos países se levantan encuestas relacionadas con la discriminación, adecuadas a su propio contexto. Y aun cuando los contenidos temáticos y el diseño de las variables a medir difieren, hay aspectos estructurales que son comunes a los distintos países debido a las características sistémicas del fenómeno discriminatorio.</a:t>
            </a:r>
          </a:p>
          <a:p>
            <a:pPr marL="0" indent="0" algn="just">
              <a:buNone/>
            </a:pPr>
            <a:endParaRPr lang="es-MX" dirty="0">
              <a:latin typeface="Calibri" panose="020F0502020204030204" pitchFamily="34" charset="0"/>
              <a:cs typeface="Calibri" panose="020F0502020204030204" pitchFamily="34" charset="0"/>
            </a:endParaRPr>
          </a:p>
          <a:p>
            <a:pPr algn="just"/>
            <a:r>
              <a:rPr lang="es-MX" b="1" dirty="0">
                <a:latin typeface="Calibri" panose="020F0502020204030204" pitchFamily="34" charset="0"/>
                <a:cs typeface="Calibri" panose="020F0502020204030204" pitchFamily="34" charset="0"/>
              </a:rPr>
              <a:t>Unión Europea (2009): </a:t>
            </a:r>
            <a:r>
              <a:rPr lang="es-MX" dirty="0">
                <a:latin typeface="Calibri" panose="020F0502020204030204" pitchFamily="34" charset="0"/>
                <a:cs typeface="Calibri" panose="020F0502020204030204" pitchFamily="34" charset="0"/>
              </a:rPr>
              <a:t>Encuesta para personas migrantes y pertenecientes a grupos étnicos </a:t>
            </a:r>
            <a:r>
              <a:rPr lang="es-MX" sz="1900" dirty="0">
                <a:latin typeface="Calibri" panose="020F0502020204030204" pitchFamily="34" charset="0"/>
                <a:cs typeface="Calibri" panose="020F0502020204030204" pitchFamily="34" charset="0"/>
              </a:rPr>
              <a:t>(Agencia de los Derechos Fundamentales de la Unión Europea).</a:t>
            </a:r>
          </a:p>
          <a:p>
            <a:pPr algn="just"/>
            <a:r>
              <a:rPr lang="es-ES" b="1" dirty="0">
                <a:latin typeface="Calibri" panose="020F0502020204030204" pitchFamily="34" charset="0"/>
                <a:cs typeface="Calibri" panose="020F0502020204030204" pitchFamily="34" charset="0"/>
              </a:rPr>
              <a:t>Argentina (2009, 2014): </a:t>
            </a:r>
            <a:r>
              <a:rPr lang="es-ES" dirty="0">
                <a:latin typeface="Calibri" panose="020F0502020204030204" pitchFamily="34" charset="0"/>
                <a:cs typeface="Calibri" panose="020F0502020204030204" pitchFamily="34" charset="0"/>
              </a:rPr>
              <a:t>Representaciones sociales, experiencias, denuncia, formas de discriminación e intolerancia, </a:t>
            </a:r>
            <a:r>
              <a:rPr lang="es-ES" sz="1900" dirty="0">
                <a:latin typeface="Calibri" panose="020F0502020204030204" pitchFamily="34" charset="0"/>
                <a:cs typeface="Calibri" panose="020F0502020204030204" pitchFamily="34" charset="0"/>
              </a:rPr>
              <a:t>(Instituto Nacional contra la Discriminación, la Xenofobia y el Racismo)</a:t>
            </a:r>
            <a:r>
              <a:rPr lang="es-ES" dirty="0">
                <a:latin typeface="Calibri" panose="020F0502020204030204" pitchFamily="34" charset="0"/>
                <a:cs typeface="Calibri" panose="020F0502020204030204" pitchFamily="34" charset="0"/>
              </a:rPr>
              <a:t>.</a:t>
            </a:r>
            <a:endParaRPr lang="es-MX" b="1" dirty="0">
              <a:latin typeface="Calibri" panose="020F0502020204030204" pitchFamily="34" charset="0"/>
              <a:cs typeface="Calibri" panose="020F0502020204030204" pitchFamily="34" charset="0"/>
            </a:endParaRPr>
          </a:p>
          <a:p>
            <a:pPr algn="just"/>
            <a:r>
              <a:rPr lang="es-MX" b="1" dirty="0">
                <a:latin typeface="Calibri" panose="020F0502020204030204" pitchFamily="34" charset="0"/>
                <a:cs typeface="Calibri" panose="020F0502020204030204" pitchFamily="34" charset="0"/>
              </a:rPr>
              <a:t>España (2014): </a:t>
            </a:r>
            <a:r>
              <a:rPr lang="es-MX" dirty="0">
                <a:latin typeface="Calibri" panose="020F0502020204030204" pitchFamily="34" charset="0"/>
                <a:cs typeface="Calibri" panose="020F0502020204030204" pitchFamily="34" charset="0"/>
              </a:rPr>
              <a:t>Percepción de la discriminación en España </a:t>
            </a:r>
            <a:r>
              <a:rPr lang="es-MX" sz="1900" dirty="0">
                <a:latin typeface="Calibri" panose="020F0502020204030204" pitchFamily="34" charset="0"/>
                <a:cs typeface="Calibri" panose="020F0502020204030204" pitchFamily="34" charset="0"/>
              </a:rPr>
              <a:t>(Ministerio de Sanidad, Servicios Sociales e Igualdad de España).</a:t>
            </a:r>
          </a:p>
          <a:p>
            <a:pPr algn="just"/>
            <a:r>
              <a:rPr lang="es-MX" b="1" dirty="0">
                <a:latin typeface="Calibri" panose="020F0502020204030204" pitchFamily="34" charset="0"/>
                <a:cs typeface="Calibri" panose="020F0502020204030204" pitchFamily="34" charset="0"/>
              </a:rPr>
              <a:t>Chile (1996, 2000 y 2003): </a:t>
            </a:r>
            <a:r>
              <a:rPr lang="es-MX" dirty="0">
                <a:latin typeface="Calibri" panose="020F0502020204030204" pitchFamily="34" charset="0"/>
                <a:cs typeface="Calibri" panose="020F0502020204030204" pitchFamily="34" charset="0"/>
              </a:rPr>
              <a:t>Encuesta Tolerancia y No discriminación </a:t>
            </a:r>
            <a:r>
              <a:rPr lang="es-MX" sz="1900" dirty="0">
                <a:latin typeface="Calibri" panose="020F0502020204030204" pitchFamily="34" charset="0"/>
                <a:cs typeface="Calibri" panose="020F0502020204030204" pitchFamily="34" charset="0"/>
              </a:rPr>
              <a:t>(Departamento de Sociología de la Universidad de Chile, en convenio con la Subsecretaría General de Gobierno, el Ministerio de Trabajo y el Servicio Nacional de la Mujer).</a:t>
            </a:r>
          </a:p>
          <a:p>
            <a:pPr algn="just"/>
            <a:endParaRPr lang="es-MX" dirty="0"/>
          </a:p>
          <a:p>
            <a:pPr algn="just"/>
            <a:endParaRPr lang="es-MX" dirty="0">
              <a:cs typeface="Calibri" panose="020F0502020204030204" pitchFamily="34" charset="0"/>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1611" y="416112"/>
            <a:ext cx="2417483" cy="779972"/>
          </a:xfrm>
          <a:prstGeom prst="rect">
            <a:avLst/>
          </a:prstGeom>
        </p:spPr>
      </p:pic>
      <p:pic>
        <p:nvPicPr>
          <p:cNvPr id="7" name="Imagen 6"/>
          <p:cNvPicPr>
            <a:picLocks noChangeAspect="1"/>
          </p:cNvPicPr>
          <p:nvPr/>
        </p:nvPicPr>
        <p:blipFill>
          <a:blip r:embed="rId4"/>
          <a:stretch>
            <a:fillRect/>
          </a:stretch>
        </p:blipFill>
        <p:spPr>
          <a:xfrm>
            <a:off x="498279" y="3531120"/>
            <a:ext cx="259976" cy="224118"/>
          </a:xfrm>
          <a:prstGeom prst="rect">
            <a:avLst/>
          </a:prstGeom>
        </p:spPr>
      </p:pic>
      <p:sp>
        <p:nvSpPr>
          <p:cNvPr id="10" name="CuadroTexto 9">
            <a:extLst>
              <a:ext uri="{FF2B5EF4-FFF2-40B4-BE49-F238E27FC236}">
                <a16:creationId xmlns:a16="http://schemas.microsoft.com/office/drawing/2014/main" id="{5434C3B1-5F27-C84A-BC71-0DF7BFD4350D}"/>
              </a:ext>
            </a:extLst>
          </p:cNvPr>
          <p:cNvSpPr txBox="1"/>
          <p:nvPr/>
        </p:nvSpPr>
        <p:spPr>
          <a:xfrm>
            <a:off x="490662" y="444500"/>
            <a:ext cx="7970586" cy="772006"/>
          </a:xfrm>
          <a:prstGeom prst="rect">
            <a:avLst/>
          </a:prstGeom>
          <a:noFill/>
        </p:spPr>
        <p:txBody>
          <a:bodyPr wrap="square" rtlCol="0">
            <a:spAutoFit/>
          </a:bodyPr>
          <a:lstStyle/>
          <a:p>
            <a:pPr>
              <a:lnSpc>
                <a:spcPts val="5280"/>
              </a:lnSpc>
            </a:pPr>
            <a:r>
              <a:rPr lang="es-MX" sz="5000" b="1" dirty="0">
                <a:solidFill>
                  <a:srgbClr val="7030A0"/>
                </a:solidFill>
                <a:latin typeface="Arial Narrow" panose="020B0604020202020204" pitchFamily="34" charset="0"/>
                <a:cs typeface="Arial Narrow" panose="020B0604020202020204" pitchFamily="34" charset="0"/>
              </a:rPr>
              <a:t>Antecedentes internacionales</a:t>
            </a:r>
          </a:p>
        </p:txBody>
      </p:sp>
      <p:pic>
        <p:nvPicPr>
          <p:cNvPr id="11" name="Imagen 10">
            <a:extLst>
              <a:ext uri="{FF2B5EF4-FFF2-40B4-BE49-F238E27FC236}">
                <a16:creationId xmlns:a16="http://schemas.microsoft.com/office/drawing/2014/main" id="{E217DF7D-F9E5-A540-B0EB-497422D119C4}"/>
              </a:ext>
            </a:extLst>
          </p:cNvPr>
          <p:cNvPicPr>
            <a:picLocks noChangeAspect="1"/>
          </p:cNvPicPr>
          <p:nvPr/>
        </p:nvPicPr>
        <p:blipFill>
          <a:blip r:embed="rId4"/>
          <a:stretch>
            <a:fillRect/>
          </a:stretch>
        </p:blipFill>
        <p:spPr>
          <a:xfrm>
            <a:off x="498279" y="4803319"/>
            <a:ext cx="259976" cy="224118"/>
          </a:xfrm>
          <a:prstGeom prst="rect">
            <a:avLst/>
          </a:prstGeom>
        </p:spPr>
      </p:pic>
      <p:pic>
        <p:nvPicPr>
          <p:cNvPr id="12" name="Imagen 11">
            <a:extLst>
              <a:ext uri="{FF2B5EF4-FFF2-40B4-BE49-F238E27FC236}">
                <a16:creationId xmlns:a16="http://schemas.microsoft.com/office/drawing/2014/main" id="{842BDAD5-08B8-AF42-917D-A05307BB2A10}"/>
              </a:ext>
            </a:extLst>
          </p:cNvPr>
          <p:cNvPicPr>
            <a:picLocks noChangeAspect="1"/>
          </p:cNvPicPr>
          <p:nvPr/>
        </p:nvPicPr>
        <p:blipFill>
          <a:blip r:embed="rId4"/>
          <a:stretch>
            <a:fillRect/>
          </a:stretch>
        </p:blipFill>
        <p:spPr>
          <a:xfrm>
            <a:off x="498279" y="5354703"/>
            <a:ext cx="259976" cy="224118"/>
          </a:xfrm>
          <a:prstGeom prst="rect">
            <a:avLst/>
          </a:prstGeom>
        </p:spPr>
      </p:pic>
      <p:pic>
        <p:nvPicPr>
          <p:cNvPr id="8" name="Imagen 7">
            <a:extLst>
              <a:ext uri="{FF2B5EF4-FFF2-40B4-BE49-F238E27FC236}">
                <a16:creationId xmlns:a16="http://schemas.microsoft.com/office/drawing/2014/main" id="{D7A05770-760E-43D2-8237-DD6066DF29F2}"/>
              </a:ext>
            </a:extLst>
          </p:cNvPr>
          <p:cNvPicPr>
            <a:picLocks noChangeAspect="1"/>
          </p:cNvPicPr>
          <p:nvPr/>
        </p:nvPicPr>
        <p:blipFill>
          <a:blip r:embed="rId4"/>
          <a:stretch>
            <a:fillRect/>
          </a:stretch>
        </p:blipFill>
        <p:spPr>
          <a:xfrm>
            <a:off x="492060" y="4097300"/>
            <a:ext cx="259976" cy="224118"/>
          </a:xfrm>
          <a:prstGeom prst="rect">
            <a:avLst/>
          </a:prstGeom>
        </p:spPr>
      </p:pic>
    </p:spTree>
    <p:extLst>
      <p:ext uri="{BB962C8B-B14F-4D97-AF65-F5344CB8AC3E}">
        <p14:creationId xmlns:p14="http://schemas.microsoft.com/office/powerpoint/2010/main" val="36422118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1611" y="416112"/>
            <a:ext cx="2417483" cy="779972"/>
          </a:xfrm>
          <a:prstGeom prst="rect">
            <a:avLst/>
          </a:prstGeom>
        </p:spPr>
      </p:pic>
      <p:pic>
        <p:nvPicPr>
          <p:cNvPr id="3" name="Imagen 2"/>
          <p:cNvPicPr>
            <a:picLocks noChangeAspect="1"/>
          </p:cNvPicPr>
          <p:nvPr/>
        </p:nvPicPr>
        <p:blipFill>
          <a:blip r:embed="rId3"/>
          <a:stretch>
            <a:fillRect/>
          </a:stretch>
        </p:blipFill>
        <p:spPr>
          <a:xfrm>
            <a:off x="1663073" y="2707341"/>
            <a:ext cx="8373180" cy="3934386"/>
          </a:xfrm>
          <a:prstGeom prst="rect">
            <a:avLst/>
          </a:prstGeom>
        </p:spPr>
      </p:pic>
      <p:sp>
        <p:nvSpPr>
          <p:cNvPr id="7" name="CuadroTexto 6">
            <a:extLst>
              <a:ext uri="{FF2B5EF4-FFF2-40B4-BE49-F238E27FC236}">
                <a16:creationId xmlns:a16="http://schemas.microsoft.com/office/drawing/2014/main" id="{45443CC2-337F-0F4C-ABD0-B4565BC6AF37}"/>
              </a:ext>
            </a:extLst>
          </p:cNvPr>
          <p:cNvSpPr txBox="1"/>
          <p:nvPr/>
        </p:nvSpPr>
        <p:spPr>
          <a:xfrm>
            <a:off x="434464" y="478614"/>
            <a:ext cx="9601789" cy="836126"/>
          </a:xfrm>
          <a:prstGeom prst="rect">
            <a:avLst/>
          </a:prstGeom>
          <a:noFill/>
        </p:spPr>
        <p:txBody>
          <a:bodyPr wrap="square" rtlCol="0">
            <a:spAutoFit/>
          </a:bodyPr>
          <a:lstStyle/>
          <a:p>
            <a:pPr>
              <a:lnSpc>
                <a:spcPts val="2860"/>
              </a:lnSpc>
            </a:pPr>
            <a:r>
              <a:rPr lang="es-MX" sz="2800" b="1" dirty="0">
                <a:solidFill>
                  <a:srgbClr val="7030A0"/>
                </a:solidFill>
                <a:latin typeface="Arial Narrow" panose="020B0604020202020204" pitchFamily="34" charset="0"/>
                <a:cs typeface="Arial Narrow" panose="020B0604020202020204" pitchFamily="34" charset="0"/>
              </a:rPr>
              <a:t>Postura ante el matrimonio entre parejas del mismo sexo</a:t>
            </a:r>
          </a:p>
          <a:p>
            <a:pPr>
              <a:lnSpc>
                <a:spcPts val="2860"/>
              </a:lnSpc>
            </a:pPr>
            <a:r>
              <a:rPr lang="es-MX" sz="2800" b="1" dirty="0">
                <a:solidFill>
                  <a:srgbClr val="7030A0"/>
                </a:solidFill>
                <a:latin typeface="Arial Narrow" panose="020B0604020202020204" pitchFamily="34" charset="0"/>
                <a:cs typeface="Arial Narrow" panose="020B0604020202020204" pitchFamily="34" charset="0"/>
              </a:rPr>
              <a:t>Por grupo de edad (población de 18 y más años)</a:t>
            </a:r>
          </a:p>
        </p:txBody>
      </p:sp>
      <p:sp>
        <p:nvSpPr>
          <p:cNvPr id="8" name="CuadroTexto 7">
            <a:extLst>
              <a:ext uri="{FF2B5EF4-FFF2-40B4-BE49-F238E27FC236}">
                <a16:creationId xmlns:a16="http://schemas.microsoft.com/office/drawing/2014/main" id="{FC4E0786-93F1-8744-A1F8-779849EA33D5}"/>
              </a:ext>
            </a:extLst>
          </p:cNvPr>
          <p:cNvSpPr txBox="1"/>
          <p:nvPr/>
        </p:nvSpPr>
        <p:spPr>
          <a:xfrm>
            <a:off x="628603" y="1687875"/>
            <a:ext cx="10442119" cy="646331"/>
          </a:xfrm>
          <a:prstGeom prst="rect">
            <a:avLst/>
          </a:prstGeom>
          <a:noFill/>
        </p:spPr>
        <p:txBody>
          <a:bodyPr wrap="square" rtlCol="0">
            <a:spAutoFit/>
          </a:bodyPr>
          <a:lstStyle/>
          <a:p>
            <a:pPr algn="ctr"/>
            <a:r>
              <a:rPr lang="es-MX" b="1" dirty="0">
                <a:latin typeface="Arial Narrow" panose="020B0604020202020204" pitchFamily="34" charset="0"/>
                <a:cs typeface="Arial Narrow" panose="020B0604020202020204" pitchFamily="34" charset="0"/>
              </a:rPr>
              <a:t>Distribución porcentual de la población de 18 años y más que está de acuerdo o en desacuerdo con el matrimonio entre personas del mismo sexo según grupos de edad, 2017</a:t>
            </a:r>
          </a:p>
        </p:txBody>
      </p:sp>
    </p:spTree>
    <p:extLst>
      <p:ext uri="{BB962C8B-B14F-4D97-AF65-F5344CB8AC3E}">
        <p14:creationId xmlns:p14="http://schemas.microsoft.com/office/powerpoint/2010/main" val="30744159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892936" y="1409100"/>
            <a:ext cx="7488675" cy="5349053"/>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1611" y="416112"/>
            <a:ext cx="2417483" cy="779972"/>
          </a:xfrm>
          <a:prstGeom prst="rect">
            <a:avLst/>
          </a:prstGeom>
        </p:spPr>
      </p:pic>
      <p:sp>
        <p:nvSpPr>
          <p:cNvPr id="6" name="CuadroTexto 5">
            <a:extLst>
              <a:ext uri="{FF2B5EF4-FFF2-40B4-BE49-F238E27FC236}">
                <a16:creationId xmlns:a16="http://schemas.microsoft.com/office/drawing/2014/main" id="{8A1CEBE7-F989-7D43-A31A-C762EABCDCF8}"/>
              </a:ext>
            </a:extLst>
          </p:cNvPr>
          <p:cNvSpPr txBox="1"/>
          <p:nvPr/>
        </p:nvSpPr>
        <p:spPr>
          <a:xfrm>
            <a:off x="9111296" y="1409100"/>
            <a:ext cx="2146591" cy="2062103"/>
          </a:xfrm>
          <a:prstGeom prst="rect">
            <a:avLst/>
          </a:prstGeom>
          <a:noFill/>
        </p:spPr>
        <p:txBody>
          <a:bodyPr wrap="square" rtlCol="0">
            <a:spAutoFit/>
          </a:bodyPr>
          <a:lstStyle/>
          <a:p>
            <a:pPr algn="ctr"/>
            <a:r>
              <a:rPr lang="es-MX" sz="1600" dirty="0">
                <a:ln w="0"/>
                <a:solidFill>
                  <a:srgbClr val="000000"/>
                </a:solidFill>
                <a:latin typeface="Arial" panose="020B0604020202020204" pitchFamily="34" charset="0"/>
                <a:cs typeface="Arial" panose="020B0604020202020204" pitchFamily="34" charset="0"/>
              </a:rPr>
              <a:t>Entidades con mayor aceptación de la medida:</a:t>
            </a:r>
          </a:p>
          <a:p>
            <a:pPr algn="ctr"/>
            <a:r>
              <a:rPr lang="es-MX" sz="1600" dirty="0">
                <a:ln w="0"/>
                <a:solidFill>
                  <a:srgbClr val="7030A0"/>
                </a:solidFill>
                <a:latin typeface="Arial" panose="020B0604020202020204" pitchFamily="34" charset="0"/>
                <a:cs typeface="Arial" panose="020B0604020202020204" pitchFamily="34" charset="0"/>
              </a:rPr>
              <a:t>CDMX</a:t>
            </a:r>
          </a:p>
          <a:p>
            <a:pPr algn="ctr"/>
            <a:r>
              <a:rPr lang="es-MX" sz="1600" dirty="0">
                <a:ln w="0"/>
                <a:solidFill>
                  <a:srgbClr val="7030A0"/>
                </a:solidFill>
                <a:latin typeface="Arial" panose="020B0604020202020204" pitchFamily="34" charset="0"/>
                <a:cs typeface="Arial" panose="020B0604020202020204" pitchFamily="34" charset="0"/>
              </a:rPr>
              <a:t>Sonora</a:t>
            </a:r>
          </a:p>
          <a:p>
            <a:pPr algn="ctr"/>
            <a:r>
              <a:rPr lang="es-MX" sz="1600" dirty="0">
                <a:ln w="0"/>
                <a:solidFill>
                  <a:srgbClr val="7030A0"/>
                </a:solidFill>
                <a:latin typeface="Arial" panose="020B0604020202020204" pitchFamily="34" charset="0"/>
                <a:cs typeface="Arial" panose="020B0604020202020204" pitchFamily="34" charset="0"/>
              </a:rPr>
              <a:t>BC</a:t>
            </a:r>
          </a:p>
          <a:p>
            <a:pPr algn="ctr"/>
            <a:r>
              <a:rPr lang="es-MX" sz="1600" dirty="0">
                <a:ln w="0"/>
                <a:solidFill>
                  <a:srgbClr val="7030A0"/>
                </a:solidFill>
                <a:latin typeface="Arial" panose="020B0604020202020204" pitchFamily="34" charset="0"/>
                <a:cs typeface="Arial" panose="020B0604020202020204" pitchFamily="34" charset="0"/>
              </a:rPr>
              <a:t>Jalisco</a:t>
            </a:r>
          </a:p>
          <a:p>
            <a:pPr algn="ctr"/>
            <a:r>
              <a:rPr lang="es-MX" sz="1600" dirty="0">
                <a:ln w="0"/>
                <a:solidFill>
                  <a:srgbClr val="7030A0"/>
                </a:solidFill>
                <a:latin typeface="Arial" panose="020B0604020202020204" pitchFamily="34" charset="0"/>
                <a:cs typeface="Arial" panose="020B0604020202020204" pitchFamily="34" charset="0"/>
              </a:rPr>
              <a:t>Querétaro</a:t>
            </a:r>
          </a:p>
        </p:txBody>
      </p:sp>
      <p:sp>
        <p:nvSpPr>
          <p:cNvPr id="7" name="CuadroTexto 6">
            <a:extLst>
              <a:ext uri="{FF2B5EF4-FFF2-40B4-BE49-F238E27FC236}">
                <a16:creationId xmlns:a16="http://schemas.microsoft.com/office/drawing/2014/main" id="{FAC9FF3B-4E23-BE40-A23E-F686DF305AD0}"/>
              </a:ext>
            </a:extLst>
          </p:cNvPr>
          <p:cNvSpPr txBox="1"/>
          <p:nvPr/>
        </p:nvSpPr>
        <p:spPr>
          <a:xfrm>
            <a:off x="336196" y="729781"/>
            <a:ext cx="7254189" cy="646331"/>
          </a:xfrm>
          <a:prstGeom prst="rect">
            <a:avLst/>
          </a:prstGeom>
          <a:noFill/>
        </p:spPr>
        <p:txBody>
          <a:bodyPr wrap="square" rtlCol="0">
            <a:spAutoFit/>
          </a:bodyPr>
          <a:lstStyle/>
          <a:p>
            <a:r>
              <a:rPr lang="es-MX" b="1" dirty="0">
                <a:latin typeface="Arial Narrow" panose="020B0604020202020204" pitchFamily="34" charset="0"/>
                <a:cs typeface="Arial Narrow" panose="020B0604020202020204" pitchFamily="34" charset="0"/>
              </a:rPr>
              <a:t>Porcentaje de la población de 18 años y más que está de acuerdo con el matrimonio entre personas del mismo sexo por entidad federativa, 2017</a:t>
            </a:r>
          </a:p>
        </p:txBody>
      </p:sp>
      <p:sp>
        <p:nvSpPr>
          <p:cNvPr id="8" name="CuadroTexto 7">
            <a:extLst>
              <a:ext uri="{FF2B5EF4-FFF2-40B4-BE49-F238E27FC236}">
                <a16:creationId xmlns:a16="http://schemas.microsoft.com/office/drawing/2014/main" id="{677D78B0-8F89-6241-A904-C9D4A8ECB4A6}"/>
              </a:ext>
            </a:extLst>
          </p:cNvPr>
          <p:cNvSpPr txBox="1"/>
          <p:nvPr/>
        </p:nvSpPr>
        <p:spPr>
          <a:xfrm>
            <a:off x="185589" y="183997"/>
            <a:ext cx="6208383" cy="464230"/>
          </a:xfrm>
          <a:prstGeom prst="rect">
            <a:avLst/>
          </a:prstGeom>
          <a:noFill/>
        </p:spPr>
        <p:txBody>
          <a:bodyPr wrap="square" rtlCol="0">
            <a:spAutoFit/>
          </a:bodyPr>
          <a:lstStyle/>
          <a:p>
            <a:pPr>
              <a:lnSpc>
                <a:spcPts val="2860"/>
              </a:lnSpc>
            </a:pPr>
            <a:r>
              <a:rPr lang="es-MX" sz="2800" b="1" dirty="0">
                <a:solidFill>
                  <a:srgbClr val="7030A0"/>
                </a:solidFill>
                <a:latin typeface="Arial Narrow" panose="020B0604020202020204" pitchFamily="34" charset="0"/>
                <a:cs typeface="Arial Narrow" panose="020B0604020202020204" pitchFamily="34" charset="0"/>
              </a:rPr>
              <a:t>Matrimonio entre parejas del mismo sexo</a:t>
            </a:r>
          </a:p>
        </p:txBody>
      </p:sp>
    </p:spTree>
    <p:extLst>
      <p:ext uri="{BB962C8B-B14F-4D97-AF65-F5344CB8AC3E}">
        <p14:creationId xmlns:p14="http://schemas.microsoft.com/office/powerpoint/2010/main" val="5515496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1611" y="416112"/>
            <a:ext cx="2417483" cy="779972"/>
          </a:xfrm>
          <a:prstGeom prst="rect">
            <a:avLst/>
          </a:prstGeom>
        </p:spPr>
      </p:pic>
      <p:sp>
        <p:nvSpPr>
          <p:cNvPr id="6" name="CuadroTexto 5">
            <a:extLst>
              <a:ext uri="{FF2B5EF4-FFF2-40B4-BE49-F238E27FC236}">
                <a16:creationId xmlns:a16="http://schemas.microsoft.com/office/drawing/2014/main" id="{8A1CEBE7-F989-7D43-A31A-C762EABCDCF8}"/>
              </a:ext>
            </a:extLst>
          </p:cNvPr>
          <p:cNvSpPr txBox="1"/>
          <p:nvPr/>
        </p:nvSpPr>
        <p:spPr>
          <a:xfrm>
            <a:off x="9111296" y="1409100"/>
            <a:ext cx="2146591" cy="2062103"/>
          </a:xfrm>
          <a:prstGeom prst="rect">
            <a:avLst/>
          </a:prstGeom>
          <a:noFill/>
        </p:spPr>
        <p:txBody>
          <a:bodyPr wrap="square" rtlCol="0">
            <a:spAutoFit/>
          </a:bodyPr>
          <a:lstStyle/>
          <a:p>
            <a:pPr algn="ctr"/>
            <a:r>
              <a:rPr lang="es-MX" sz="1600" dirty="0">
                <a:ln w="0"/>
                <a:solidFill>
                  <a:srgbClr val="000000"/>
                </a:solidFill>
                <a:latin typeface="Arial" panose="020B0604020202020204" pitchFamily="34" charset="0"/>
                <a:cs typeface="Arial" panose="020B0604020202020204" pitchFamily="34" charset="0"/>
              </a:rPr>
              <a:t>Entidades con mayor aceptación de la medida:</a:t>
            </a:r>
          </a:p>
          <a:p>
            <a:pPr algn="ctr"/>
            <a:r>
              <a:rPr lang="es-MX" sz="1600" dirty="0">
                <a:ln w="0"/>
                <a:solidFill>
                  <a:srgbClr val="7030A0"/>
                </a:solidFill>
                <a:latin typeface="Arial" panose="020B0604020202020204" pitchFamily="34" charset="0"/>
                <a:cs typeface="Arial" panose="020B0604020202020204" pitchFamily="34" charset="0"/>
              </a:rPr>
              <a:t>Sonora</a:t>
            </a:r>
            <a:endParaRPr lang="es-MX" sz="1600" dirty="0">
              <a:ln w="0"/>
              <a:solidFill>
                <a:srgbClr val="000000"/>
              </a:solidFill>
              <a:latin typeface="Arial" panose="020B0604020202020204" pitchFamily="34" charset="0"/>
              <a:cs typeface="Arial" panose="020B0604020202020204" pitchFamily="34" charset="0"/>
            </a:endParaRPr>
          </a:p>
          <a:p>
            <a:pPr algn="ctr"/>
            <a:r>
              <a:rPr lang="es-MX" sz="1600" dirty="0">
                <a:ln w="0"/>
                <a:solidFill>
                  <a:srgbClr val="7030A0"/>
                </a:solidFill>
                <a:latin typeface="Arial" panose="020B0604020202020204" pitchFamily="34" charset="0"/>
                <a:cs typeface="Arial" panose="020B0604020202020204" pitchFamily="34" charset="0"/>
              </a:rPr>
              <a:t>CDMX</a:t>
            </a:r>
          </a:p>
          <a:p>
            <a:pPr algn="ctr"/>
            <a:r>
              <a:rPr lang="es-MX" sz="1600" dirty="0">
                <a:ln w="0"/>
                <a:solidFill>
                  <a:srgbClr val="7030A0"/>
                </a:solidFill>
                <a:latin typeface="Arial" panose="020B0604020202020204" pitchFamily="34" charset="0"/>
                <a:cs typeface="Arial" panose="020B0604020202020204" pitchFamily="34" charset="0"/>
              </a:rPr>
              <a:t>BC</a:t>
            </a:r>
          </a:p>
          <a:p>
            <a:pPr algn="ctr"/>
            <a:r>
              <a:rPr lang="es-MX" sz="1600" dirty="0">
                <a:ln w="0"/>
                <a:solidFill>
                  <a:srgbClr val="7030A0"/>
                </a:solidFill>
                <a:latin typeface="Arial" panose="020B0604020202020204" pitchFamily="34" charset="0"/>
                <a:cs typeface="Arial" panose="020B0604020202020204" pitchFamily="34" charset="0"/>
              </a:rPr>
              <a:t>Zacatecas</a:t>
            </a:r>
          </a:p>
          <a:p>
            <a:pPr algn="ctr"/>
            <a:r>
              <a:rPr lang="es-MX" sz="1600" dirty="0">
                <a:ln w="0"/>
                <a:solidFill>
                  <a:srgbClr val="7030A0"/>
                </a:solidFill>
                <a:latin typeface="Arial" panose="020B0604020202020204" pitchFamily="34" charset="0"/>
                <a:cs typeface="Arial" panose="020B0604020202020204" pitchFamily="34" charset="0"/>
              </a:rPr>
              <a:t>Querétaro</a:t>
            </a:r>
          </a:p>
        </p:txBody>
      </p:sp>
      <p:sp>
        <p:nvSpPr>
          <p:cNvPr id="7" name="CuadroTexto 6">
            <a:extLst>
              <a:ext uri="{FF2B5EF4-FFF2-40B4-BE49-F238E27FC236}">
                <a16:creationId xmlns:a16="http://schemas.microsoft.com/office/drawing/2014/main" id="{FAC9FF3B-4E23-BE40-A23E-F686DF305AD0}"/>
              </a:ext>
            </a:extLst>
          </p:cNvPr>
          <p:cNvSpPr txBox="1"/>
          <p:nvPr/>
        </p:nvSpPr>
        <p:spPr>
          <a:xfrm>
            <a:off x="254362" y="656261"/>
            <a:ext cx="7254189" cy="646331"/>
          </a:xfrm>
          <a:prstGeom prst="rect">
            <a:avLst/>
          </a:prstGeom>
          <a:noFill/>
        </p:spPr>
        <p:txBody>
          <a:bodyPr wrap="square" rtlCol="0">
            <a:spAutoFit/>
          </a:bodyPr>
          <a:lstStyle/>
          <a:p>
            <a:r>
              <a:rPr lang="es-MX" b="1" dirty="0">
                <a:latin typeface="Arial Narrow" panose="020B0604020202020204" pitchFamily="34" charset="0"/>
                <a:cs typeface="Arial Narrow" panose="020B0604020202020204" pitchFamily="34" charset="0"/>
              </a:rPr>
              <a:t>Porcentaje de la población de 18 años y más que está de acuerdo con el la adopción por parejas del mismo sexo por entidad federativa, 2017</a:t>
            </a:r>
          </a:p>
        </p:txBody>
      </p:sp>
      <p:pic>
        <p:nvPicPr>
          <p:cNvPr id="8" name="Imagen 7">
            <a:extLst>
              <a:ext uri="{FF2B5EF4-FFF2-40B4-BE49-F238E27FC236}">
                <a16:creationId xmlns:a16="http://schemas.microsoft.com/office/drawing/2014/main" id="{C3705A27-F773-3F43-9B0E-A2DCD677FCE1}"/>
              </a:ext>
            </a:extLst>
          </p:cNvPr>
          <p:cNvPicPr>
            <a:picLocks noChangeAspect="1"/>
          </p:cNvPicPr>
          <p:nvPr/>
        </p:nvPicPr>
        <p:blipFill>
          <a:blip r:embed="rId3"/>
          <a:stretch>
            <a:fillRect/>
          </a:stretch>
        </p:blipFill>
        <p:spPr>
          <a:xfrm>
            <a:off x="2305942" y="1409100"/>
            <a:ext cx="7075669" cy="5054049"/>
          </a:xfrm>
          <a:prstGeom prst="rect">
            <a:avLst/>
          </a:prstGeom>
        </p:spPr>
      </p:pic>
      <p:sp>
        <p:nvSpPr>
          <p:cNvPr id="9" name="CuadroTexto 8">
            <a:extLst>
              <a:ext uri="{FF2B5EF4-FFF2-40B4-BE49-F238E27FC236}">
                <a16:creationId xmlns:a16="http://schemas.microsoft.com/office/drawing/2014/main" id="{747A7B73-67A4-214E-A841-99B85F06B60D}"/>
              </a:ext>
            </a:extLst>
          </p:cNvPr>
          <p:cNvSpPr txBox="1"/>
          <p:nvPr/>
        </p:nvSpPr>
        <p:spPr>
          <a:xfrm>
            <a:off x="185589" y="183997"/>
            <a:ext cx="6208383" cy="464230"/>
          </a:xfrm>
          <a:prstGeom prst="rect">
            <a:avLst/>
          </a:prstGeom>
          <a:noFill/>
        </p:spPr>
        <p:txBody>
          <a:bodyPr wrap="square" rtlCol="0">
            <a:spAutoFit/>
          </a:bodyPr>
          <a:lstStyle/>
          <a:p>
            <a:pPr>
              <a:lnSpc>
                <a:spcPts val="2860"/>
              </a:lnSpc>
            </a:pPr>
            <a:r>
              <a:rPr lang="es-MX" sz="2800" b="1" dirty="0">
                <a:solidFill>
                  <a:srgbClr val="7030A0"/>
                </a:solidFill>
                <a:latin typeface="Arial Narrow" panose="020B0604020202020204" pitchFamily="34" charset="0"/>
                <a:cs typeface="Arial Narrow" panose="020B0604020202020204" pitchFamily="34" charset="0"/>
              </a:rPr>
              <a:t>Adopción por parejas del mismo sexo</a:t>
            </a:r>
          </a:p>
        </p:txBody>
      </p:sp>
    </p:spTree>
    <p:extLst>
      <p:ext uri="{BB962C8B-B14F-4D97-AF65-F5344CB8AC3E}">
        <p14:creationId xmlns:p14="http://schemas.microsoft.com/office/powerpoint/2010/main" val="25643787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1611" y="416112"/>
            <a:ext cx="2417483" cy="779972"/>
          </a:xfrm>
          <a:prstGeom prst="rect">
            <a:avLst/>
          </a:prstGeom>
        </p:spPr>
      </p:pic>
      <p:sp>
        <p:nvSpPr>
          <p:cNvPr id="6" name="CuadroTexto 5">
            <a:extLst>
              <a:ext uri="{FF2B5EF4-FFF2-40B4-BE49-F238E27FC236}">
                <a16:creationId xmlns:a16="http://schemas.microsoft.com/office/drawing/2014/main" id="{20D89214-337E-2A4E-A12C-002F601DF7E1}"/>
              </a:ext>
            </a:extLst>
          </p:cNvPr>
          <p:cNvSpPr txBox="1"/>
          <p:nvPr/>
        </p:nvSpPr>
        <p:spPr>
          <a:xfrm>
            <a:off x="516965" y="621689"/>
            <a:ext cx="6208383" cy="836126"/>
          </a:xfrm>
          <a:prstGeom prst="rect">
            <a:avLst/>
          </a:prstGeom>
          <a:noFill/>
        </p:spPr>
        <p:txBody>
          <a:bodyPr wrap="square" rtlCol="0">
            <a:spAutoFit/>
          </a:bodyPr>
          <a:lstStyle/>
          <a:p>
            <a:pPr>
              <a:lnSpc>
                <a:spcPts val="2860"/>
              </a:lnSpc>
            </a:pPr>
            <a:r>
              <a:rPr lang="es-MX" sz="2800" b="1" dirty="0">
                <a:solidFill>
                  <a:srgbClr val="7030A0"/>
                </a:solidFill>
                <a:latin typeface="Arial Narrow" panose="020B0604020202020204" pitchFamily="34" charset="0"/>
                <a:cs typeface="Arial Narrow" panose="020B0604020202020204" pitchFamily="34" charset="0"/>
              </a:rPr>
              <a:t>Falta de apertura a la diversidad: vivienda (población de 18 y más años)</a:t>
            </a:r>
          </a:p>
        </p:txBody>
      </p:sp>
      <p:sp>
        <p:nvSpPr>
          <p:cNvPr id="7" name="CuadroTexto 6">
            <a:extLst>
              <a:ext uri="{FF2B5EF4-FFF2-40B4-BE49-F238E27FC236}">
                <a16:creationId xmlns:a16="http://schemas.microsoft.com/office/drawing/2014/main" id="{2BDE021C-7393-B541-99AF-674E5F082C3D}"/>
              </a:ext>
            </a:extLst>
          </p:cNvPr>
          <p:cNvSpPr txBox="1"/>
          <p:nvPr/>
        </p:nvSpPr>
        <p:spPr>
          <a:xfrm>
            <a:off x="516965" y="1795500"/>
            <a:ext cx="11114741" cy="646331"/>
          </a:xfrm>
          <a:prstGeom prst="rect">
            <a:avLst/>
          </a:prstGeom>
          <a:noFill/>
        </p:spPr>
        <p:txBody>
          <a:bodyPr wrap="square" rtlCol="0">
            <a:spAutoFit/>
          </a:bodyPr>
          <a:lstStyle/>
          <a:p>
            <a:r>
              <a:rPr lang="es-MX" b="1" dirty="0">
                <a:latin typeface="Arial Narrow" panose="020B0604020202020204" pitchFamily="34" charset="0"/>
                <a:cs typeface="Arial Narrow" panose="020B0604020202020204" pitchFamily="34" charset="0"/>
              </a:rPr>
              <a:t>Porcentaje de la población de 18 años y más por rechazo a personas de características seleccionadas como huéspedes en su vivienda, 2017</a:t>
            </a:r>
          </a:p>
        </p:txBody>
      </p:sp>
      <p:pic>
        <p:nvPicPr>
          <p:cNvPr id="2" name="Imagen 1">
            <a:extLst>
              <a:ext uri="{FF2B5EF4-FFF2-40B4-BE49-F238E27FC236}">
                <a16:creationId xmlns:a16="http://schemas.microsoft.com/office/drawing/2014/main" id="{E0C074B7-2ABB-A741-90AF-BE79B080DF38}"/>
              </a:ext>
            </a:extLst>
          </p:cNvPr>
          <p:cNvPicPr>
            <a:picLocks noChangeAspect="1"/>
          </p:cNvPicPr>
          <p:nvPr/>
        </p:nvPicPr>
        <p:blipFill>
          <a:blip r:embed="rId3"/>
          <a:stretch>
            <a:fillRect/>
          </a:stretch>
        </p:blipFill>
        <p:spPr>
          <a:xfrm>
            <a:off x="2365189" y="2611344"/>
            <a:ext cx="6654800" cy="39751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4465C7C-49AB-7146-B1EF-5C3A88B1C578}"/>
              </a:ext>
            </a:extLst>
          </p:cNvPr>
          <p:cNvPicPr>
            <a:picLocks noChangeAspect="1"/>
          </p:cNvPicPr>
          <p:nvPr/>
        </p:nvPicPr>
        <p:blipFill>
          <a:blip r:embed="rId2"/>
          <a:stretch>
            <a:fillRect/>
          </a:stretch>
        </p:blipFill>
        <p:spPr>
          <a:xfrm>
            <a:off x="2168029" y="1775924"/>
            <a:ext cx="6825363" cy="4875259"/>
          </a:xfrm>
          <a:prstGeom prst="rect">
            <a:avLst/>
          </a:prstGeom>
        </p:spPr>
      </p:pic>
      <p:sp>
        <p:nvSpPr>
          <p:cNvPr id="5" name="CuadroTexto 4">
            <a:extLst>
              <a:ext uri="{FF2B5EF4-FFF2-40B4-BE49-F238E27FC236}">
                <a16:creationId xmlns:a16="http://schemas.microsoft.com/office/drawing/2014/main" id="{FD0D54C6-AD7B-CE40-937D-496A213AB768}"/>
              </a:ext>
            </a:extLst>
          </p:cNvPr>
          <p:cNvSpPr txBox="1"/>
          <p:nvPr/>
        </p:nvSpPr>
        <p:spPr>
          <a:xfrm>
            <a:off x="464120" y="938815"/>
            <a:ext cx="8917491" cy="811119"/>
          </a:xfrm>
          <a:prstGeom prst="rect">
            <a:avLst/>
          </a:prstGeom>
          <a:noFill/>
        </p:spPr>
        <p:txBody>
          <a:bodyPr wrap="square" rtlCol="0">
            <a:spAutoFit/>
          </a:bodyPr>
          <a:lstStyle/>
          <a:p>
            <a:pPr>
              <a:lnSpc>
                <a:spcPts val="2860"/>
              </a:lnSpc>
            </a:pPr>
            <a:r>
              <a:rPr lang="es-MX" b="1" dirty="0">
                <a:latin typeface="Arial Narrow" panose="020B0604020202020204" pitchFamily="34" charset="0"/>
                <a:cs typeface="Arial Narrow" panose="020B0604020202020204" pitchFamily="34" charset="0"/>
              </a:rPr>
              <a:t>Porcentaje de la población de 18 años y más que no rentaría un cuarto de su vivienda a personas extranjeras por entidad federativa, 2017 </a:t>
            </a:r>
          </a:p>
        </p:txBody>
      </p:sp>
      <p:pic>
        <p:nvPicPr>
          <p:cNvPr id="8" name="Imagen 7">
            <a:extLst>
              <a:ext uri="{FF2B5EF4-FFF2-40B4-BE49-F238E27FC236}">
                <a16:creationId xmlns:a16="http://schemas.microsoft.com/office/drawing/2014/main" id="{D8A188EC-7978-8141-9B7C-9E6DBB64E9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1611" y="416112"/>
            <a:ext cx="2417483" cy="779972"/>
          </a:xfrm>
          <a:prstGeom prst="rect">
            <a:avLst/>
          </a:prstGeom>
        </p:spPr>
      </p:pic>
      <p:sp>
        <p:nvSpPr>
          <p:cNvPr id="9" name="CuadroTexto 8">
            <a:extLst>
              <a:ext uri="{FF2B5EF4-FFF2-40B4-BE49-F238E27FC236}">
                <a16:creationId xmlns:a16="http://schemas.microsoft.com/office/drawing/2014/main" id="{FFC6B104-204F-BF43-81B7-A882D0E6D2E4}"/>
              </a:ext>
            </a:extLst>
          </p:cNvPr>
          <p:cNvSpPr txBox="1"/>
          <p:nvPr/>
        </p:nvSpPr>
        <p:spPr>
          <a:xfrm>
            <a:off x="9381611" y="1540324"/>
            <a:ext cx="2146591" cy="1815882"/>
          </a:xfrm>
          <a:prstGeom prst="rect">
            <a:avLst/>
          </a:prstGeom>
          <a:noFill/>
        </p:spPr>
        <p:txBody>
          <a:bodyPr wrap="square" rtlCol="0">
            <a:spAutoFit/>
          </a:bodyPr>
          <a:lstStyle/>
          <a:p>
            <a:pPr algn="ctr"/>
            <a:r>
              <a:rPr lang="es-MX" sz="1600" dirty="0">
                <a:ln w="0"/>
                <a:solidFill>
                  <a:srgbClr val="000000"/>
                </a:solidFill>
                <a:latin typeface="Arial" panose="020B0604020202020204" pitchFamily="34" charset="0"/>
                <a:cs typeface="Arial" panose="020B0604020202020204" pitchFamily="34" charset="0"/>
              </a:rPr>
              <a:t>Entidades con mayor rechazo a personas extranjersa: </a:t>
            </a:r>
          </a:p>
          <a:p>
            <a:pPr algn="ctr"/>
            <a:r>
              <a:rPr lang="es-MX" sz="1600" dirty="0">
                <a:ln w="0"/>
                <a:solidFill>
                  <a:srgbClr val="7030A0"/>
                </a:solidFill>
                <a:latin typeface="Arial" panose="020B0604020202020204" pitchFamily="34" charset="0"/>
                <a:cs typeface="Arial" panose="020B0604020202020204" pitchFamily="34" charset="0"/>
              </a:rPr>
              <a:t>Tabasco</a:t>
            </a:r>
          </a:p>
          <a:p>
            <a:pPr algn="ctr"/>
            <a:r>
              <a:rPr lang="es-MX" sz="1600" dirty="0">
                <a:ln w="0"/>
                <a:solidFill>
                  <a:srgbClr val="7030A0"/>
                </a:solidFill>
                <a:latin typeface="Arial" panose="020B0604020202020204" pitchFamily="34" charset="0"/>
                <a:cs typeface="Arial" panose="020B0604020202020204" pitchFamily="34" charset="0"/>
              </a:rPr>
              <a:t>Yucatán</a:t>
            </a:r>
          </a:p>
          <a:p>
            <a:pPr algn="ctr"/>
            <a:r>
              <a:rPr lang="es-MX" sz="1600" dirty="0">
                <a:ln w="0"/>
                <a:solidFill>
                  <a:srgbClr val="7030A0"/>
                </a:solidFill>
                <a:latin typeface="Arial" panose="020B0604020202020204" pitchFamily="34" charset="0"/>
                <a:cs typeface="Arial" panose="020B0604020202020204" pitchFamily="34" charset="0"/>
              </a:rPr>
              <a:t>Veracruz</a:t>
            </a:r>
          </a:p>
          <a:p>
            <a:pPr algn="ctr"/>
            <a:r>
              <a:rPr lang="es-MX" sz="1600" dirty="0">
                <a:ln w="0"/>
                <a:solidFill>
                  <a:srgbClr val="7030A0"/>
                </a:solidFill>
                <a:latin typeface="Arial" panose="020B0604020202020204" pitchFamily="34" charset="0"/>
                <a:cs typeface="Arial" panose="020B0604020202020204" pitchFamily="34" charset="0"/>
              </a:rPr>
              <a:t>Campeche</a:t>
            </a:r>
          </a:p>
        </p:txBody>
      </p:sp>
      <p:sp>
        <p:nvSpPr>
          <p:cNvPr id="10" name="CuadroTexto 9">
            <a:extLst>
              <a:ext uri="{FF2B5EF4-FFF2-40B4-BE49-F238E27FC236}">
                <a16:creationId xmlns:a16="http://schemas.microsoft.com/office/drawing/2014/main" id="{9B6E331C-F7BD-6C4E-9322-B3A60A42A61D}"/>
              </a:ext>
            </a:extLst>
          </p:cNvPr>
          <p:cNvSpPr txBox="1"/>
          <p:nvPr/>
        </p:nvSpPr>
        <p:spPr>
          <a:xfrm>
            <a:off x="464120" y="264975"/>
            <a:ext cx="6208383" cy="464230"/>
          </a:xfrm>
          <a:prstGeom prst="rect">
            <a:avLst/>
          </a:prstGeom>
          <a:noFill/>
        </p:spPr>
        <p:txBody>
          <a:bodyPr wrap="square" rtlCol="0">
            <a:spAutoFit/>
          </a:bodyPr>
          <a:lstStyle/>
          <a:p>
            <a:pPr>
              <a:lnSpc>
                <a:spcPts val="2860"/>
              </a:lnSpc>
            </a:pPr>
            <a:r>
              <a:rPr lang="es-MX" sz="2800" b="1" dirty="0">
                <a:solidFill>
                  <a:srgbClr val="7030A0"/>
                </a:solidFill>
                <a:latin typeface="Arial Narrow" panose="020B0604020202020204" pitchFamily="34" charset="0"/>
                <a:cs typeface="Arial Narrow" panose="020B0604020202020204" pitchFamily="34" charset="0"/>
              </a:rPr>
              <a:t>Falta de apertura a la diversidad: vivienda</a:t>
            </a:r>
          </a:p>
        </p:txBody>
      </p:sp>
    </p:spTree>
    <p:extLst>
      <p:ext uri="{BB962C8B-B14F-4D97-AF65-F5344CB8AC3E}">
        <p14:creationId xmlns:p14="http://schemas.microsoft.com/office/powerpoint/2010/main" val="22851673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1611" y="416112"/>
            <a:ext cx="2417483" cy="779972"/>
          </a:xfrm>
          <a:prstGeom prst="rect">
            <a:avLst/>
          </a:prstGeom>
        </p:spPr>
      </p:pic>
      <p:pic>
        <p:nvPicPr>
          <p:cNvPr id="3" name="Imagen 2"/>
          <p:cNvPicPr>
            <a:picLocks noChangeAspect="1"/>
          </p:cNvPicPr>
          <p:nvPr/>
        </p:nvPicPr>
        <p:blipFill>
          <a:blip r:embed="rId4"/>
          <a:stretch>
            <a:fillRect/>
          </a:stretch>
        </p:blipFill>
        <p:spPr>
          <a:xfrm>
            <a:off x="1084759" y="2808011"/>
            <a:ext cx="9615348" cy="3771336"/>
          </a:xfrm>
          <a:prstGeom prst="rect">
            <a:avLst/>
          </a:prstGeom>
        </p:spPr>
      </p:pic>
      <p:sp>
        <p:nvSpPr>
          <p:cNvPr id="10" name="CuadroTexto 9">
            <a:extLst>
              <a:ext uri="{FF2B5EF4-FFF2-40B4-BE49-F238E27FC236}">
                <a16:creationId xmlns:a16="http://schemas.microsoft.com/office/drawing/2014/main" id="{EDFF5F53-BEB8-B94C-AD13-B360B0C29F42}"/>
              </a:ext>
            </a:extLst>
          </p:cNvPr>
          <p:cNvSpPr txBox="1"/>
          <p:nvPr/>
        </p:nvSpPr>
        <p:spPr>
          <a:xfrm>
            <a:off x="516965" y="621689"/>
            <a:ext cx="6208383" cy="836126"/>
          </a:xfrm>
          <a:prstGeom prst="rect">
            <a:avLst/>
          </a:prstGeom>
          <a:noFill/>
        </p:spPr>
        <p:txBody>
          <a:bodyPr wrap="square" rtlCol="0">
            <a:spAutoFit/>
          </a:bodyPr>
          <a:lstStyle/>
          <a:p>
            <a:pPr>
              <a:lnSpc>
                <a:spcPts val="2860"/>
              </a:lnSpc>
            </a:pPr>
            <a:r>
              <a:rPr lang="es-MX" sz="2800" b="1" dirty="0">
                <a:solidFill>
                  <a:srgbClr val="7030A0"/>
                </a:solidFill>
                <a:latin typeface="Arial Narrow" panose="020B0604020202020204" pitchFamily="34" charset="0"/>
                <a:cs typeface="Arial Narrow" panose="020B0604020202020204" pitchFamily="34" charset="0"/>
              </a:rPr>
              <a:t>Falta de apertura a la diversidad: política (población de 18 y más años)</a:t>
            </a:r>
          </a:p>
        </p:txBody>
      </p:sp>
      <p:sp>
        <p:nvSpPr>
          <p:cNvPr id="11" name="CuadroTexto 10">
            <a:extLst>
              <a:ext uri="{FF2B5EF4-FFF2-40B4-BE49-F238E27FC236}">
                <a16:creationId xmlns:a16="http://schemas.microsoft.com/office/drawing/2014/main" id="{0B000C21-1876-E246-BB85-97E41C8478C6}"/>
              </a:ext>
            </a:extLst>
          </p:cNvPr>
          <p:cNvSpPr txBox="1"/>
          <p:nvPr/>
        </p:nvSpPr>
        <p:spPr>
          <a:xfrm>
            <a:off x="516965" y="1795500"/>
            <a:ext cx="11114741" cy="646331"/>
          </a:xfrm>
          <a:prstGeom prst="rect">
            <a:avLst/>
          </a:prstGeom>
          <a:noFill/>
        </p:spPr>
        <p:txBody>
          <a:bodyPr wrap="square" rtlCol="0">
            <a:spAutoFit/>
          </a:bodyPr>
          <a:lstStyle/>
          <a:p>
            <a:r>
              <a:rPr lang="es-MX" b="1" dirty="0">
                <a:latin typeface="Arial Narrow" panose="020B0604020202020204" pitchFamily="34" charset="0"/>
                <a:cs typeface="Arial Narrow" panose="020B0604020202020204" pitchFamily="34" charset="0"/>
              </a:rPr>
              <a:t>Porcentaje de la población de 18 años y más que le gustaría mucho/algo o poco/nada que se eligiera para la Presidencia de la República a una persona con las características seleccionadas, 2017</a:t>
            </a:r>
          </a:p>
        </p:txBody>
      </p:sp>
    </p:spTree>
    <p:extLst>
      <p:ext uri="{BB962C8B-B14F-4D97-AF65-F5344CB8AC3E}">
        <p14:creationId xmlns:p14="http://schemas.microsoft.com/office/powerpoint/2010/main" val="26838699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1611" y="416112"/>
            <a:ext cx="2417483" cy="779972"/>
          </a:xfrm>
          <a:prstGeom prst="rect">
            <a:avLst/>
          </a:prstGeom>
        </p:spPr>
      </p:pic>
      <p:sp>
        <p:nvSpPr>
          <p:cNvPr id="4" name="CuadroTexto 3">
            <a:extLst>
              <a:ext uri="{FF2B5EF4-FFF2-40B4-BE49-F238E27FC236}">
                <a16:creationId xmlns:a16="http://schemas.microsoft.com/office/drawing/2014/main" id="{9C9A541D-9978-3149-8CC7-175A91994FB8}"/>
              </a:ext>
            </a:extLst>
          </p:cNvPr>
          <p:cNvSpPr txBox="1"/>
          <p:nvPr/>
        </p:nvSpPr>
        <p:spPr>
          <a:xfrm>
            <a:off x="405063" y="5011926"/>
            <a:ext cx="11024937" cy="1451679"/>
          </a:xfrm>
          <a:prstGeom prst="rect">
            <a:avLst/>
          </a:prstGeom>
          <a:noFill/>
        </p:spPr>
        <p:txBody>
          <a:bodyPr wrap="square" rtlCol="0">
            <a:spAutoFit/>
          </a:bodyPr>
          <a:lstStyle/>
          <a:p>
            <a:pPr>
              <a:lnSpc>
                <a:spcPts val="5280"/>
              </a:lnSpc>
            </a:pPr>
            <a:r>
              <a:rPr lang="es-MX" sz="5400" b="1" dirty="0">
                <a:solidFill>
                  <a:srgbClr val="00B0F0"/>
                </a:solidFill>
                <a:latin typeface="Arial Narrow" panose="020B0604020202020204" pitchFamily="34" charset="0"/>
                <a:cs typeface="Arial Narrow" panose="020B0604020202020204" pitchFamily="34" charset="0"/>
              </a:rPr>
              <a:t>EL USO DE LA ENADIS EN LAS POLÍTICAS PÚBLICAS</a:t>
            </a:r>
          </a:p>
        </p:txBody>
      </p:sp>
    </p:spTree>
    <p:extLst>
      <p:ext uri="{BB962C8B-B14F-4D97-AF65-F5344CB8AC3E}">
        <p14:creationId xmlns:p14="http://schemas.microsoft.com/office/powerpoint/2010/main" val="11376055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1611" y="416112"/>
            <a:ext cx="2417483" cy="779972"/>
          </a:xfrm>
          <a:prstGeom prst="rect">
            <a:avLst/>
          </a:prstGeom>
        </p:spPr>
      </p:pic>
      <p:graphicFrame>
        <p:nvGraphicFramePr>
          <p:cNvPr id="2" name="Diagrama 1">
            <a:extLst>
              <a:ext uri="{FF2B5EF4-FFF2-40B4-BE49-F238E27FC236}">
                <a16:creationId xmlns:a16="http://schemas.microsoft.com/office/drawing/2014/main" id="{4CDA3CAE-58E2-0B46-B557-34A849C93589}"/>
              </a:ext>
            </a:extLst>
          </p:cNvPr>
          <p:cNvGraphicFramePr/>
          <p:nvPr>
            <p:extLst>
              <p:ext uri="{D42A27DB-BD31-4B8C-83A1-F6EECF244321}">
                <p14:modId xmlns:p14="http://schemas.microsoft.com/office/powerpoint/2010/main" val="3957781421"/>
              </p:ext>
            </p:extLst>
          </p:nvPr>
        </p:nvGraphicFramePr>
        <p:xfrm>
          <a:off x="1244703" y="2408267"/>
          <a:ext cx="5256100" cy="36913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Rectángulo redondeado 8">
            <a:extLst>
              <a:ext uri="{FF2B5EF4-FFF2-40B4-BE49-F238E27FC236}">
                <a16:creationId xmlns:a16="http://schemas.microsoft.com/office/drawing/2014/main" id="{D87A7F2A-151B-D344-AFB8-F0609E6CCD82}"/>
              </a:ext>
            </a:extLst>
          </p:cNvPr>
          <p:cNvSpPr/>
          <p:nvPr/>
        </p:nvSpPr>
        <p:spPr>
          <a:xfrm rot="16200000">
            <a:off x="-1738435" y="3821473"/>
            <a:ext cx="5000512" cy="5848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PRINCIPIO TRANSVERSAL: IGUALDAD Y NO DISCRIMINACIÓN</a:t>
            </a:r>
          </a:p>
        </p:txBody>
      </p:sp>
      <p:sp>
        <p:nvSpPr>
          <p:cNvPr id="4" name="Rectángulo 3">
            <a:extLst>
              <a:ext uri="{FF2B5EF4-FFF2-40B4-BE49-F238E27FC236}">
                <a16:creationId xmlns:a16="http://schemas.microsoft.com/office/drawing/2014/main" id="{21DBD9A2-EB07-DD44-9544-4F5C8802A923}"/>
              </a:ext>
            </a:extLst>
          </p:cNvPr>
          <p:cNvSpPr/>
          <p:nvPr/>
        </p:nvSpPr>
        <p:spPr>
          <a:xfrm>
            <a:off x="7392019" y="2781042"/>
            <a:ext cx="4240584" cy="1200329"/>
          </a:xfrm>
          <a:prstGeom prst="rect">
            <a:avLst/>
          </a:prstGeom>
        </p:spPr>
        <p:txBody>
          <a:bodyPr wrap="square">
            <a:spAutoFit/>
          </a:bodyPr>
          <a:lstStyle/>
          <a:p>
            <a:pPr lvl="0"/>
            <a:r>
              <a:rPr lang="es-ES" dirty="0"/>
              <a:t>Ejemplos:</a:t>
            </a:r>
          </a:p>
          <a:p>
            <a:pPr lvl="0"/>
            <a:r>
              <a:rPr lang="es-ES" dirty="0"/>
              <a:t>Programa Especial de los Pueblos Indígenas</a:t>
            </a:r>
          </a:p>
          <a:p>
            <a:pPr lvl="0"/>
            <a:r>
              <a:rPr lang="es-ES" dirty="0"/>
              <a:t>Programa Nacional para la Igualdad y No discriminación</a:t>
            </a:r>
          </a:p>
        </p:txBody>
      </p:sp>
      <p:sp>
        <p:nvSpPr>
          <p:cNvPr id="5" name="CuadroTexto 4">
            <a:extLst>
              <a:ext uri="{FF2B5EF4-FFF2-40B4-BE49-F238E27FC236}">
                <a16:creationId xmlns:a16="http://schemas.microsoft.com/office/drawing/2014/main" id="{C406134C-DDEA-0E40-8C25-EADE1CF88935}"/>
              </a:ext>
            </a:extLst>
          </p:cNvPr>
          <p:cNvSpPr txBox="1"/>
          <p:nvPr/>
        </p:nvSpPr>
        <p:spPr>
          <a:xfrm>
            <a:off x="469391" y="138460"/>
            <a:ext cx="7715205" cy="1477328"/>
          </a:xfrm>
          <a:prstGeom prst="rect">
            <a:avLst/>
          </a:prstGeom>
          <a:noFill/>
        </p:spPr>
        <p:txBody>
          <a:bodyPr wrap="square" rtlCol="0">
            <a:spAutoFit/>
          </a:bodyPr>
          <a:lstStyle/>
          <a:p>
            <a:pPr algn="just"/>
            <a:r>
              <a:rPr lang="es-MX" dirty="0"/>
              <a:t>La ENADIS es un instrumento fundamental para dar seguimiento a indicadores de programas en la APF, así como de indicadores alineados a metas de tratados internacionales. Además, por la amplitud temática y grupos para los que se tiene información puede servir para realizar diagnósticos o actualizar información de otros programas o para la realización de políticas públicas. </a:t>
            </a:r>
          </a:p>
        </p:txBody>
      </p:sp>
      <p:sp>
        <p:nvSpPr>
          <p:cNvPr id="12" name="Abrir llave 11">
            <a:extLst>
              <a:ext uri="{FF2B5EF4-FFF2-40B4-BE49-F238E27FC236}">
                <a16:creationId xmlns:a16="http://schemas.microsoft.com/office/drawing/2014/main" id="{4A7312B7-D2F7-7642-A819-9C472B6A7756}"/>
              </a:ext>
            </a:extLst>
          </p:cNvPr>
          <p:cNvSpPr/>
          <p:nvPr/>
        </p:nvSpPr>
        <p:spPr>
          <a:xfrm>
            <a:off x="6777318" y="2408267"/>
            <a:ext cx="849854" cy="209918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Tree>
    <p:extLst>
      <p:ext uri="{BB962C8B-B14F-4D97-AF65-F5344CB8AC3E}">
        <p14:creationId xmlns:p14="http://schemas.microsoft.com/office/powerpoint/2010/main" val="31390651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1611" y="416112"/>
            <a:ext cx="2417483" cy="779972"/>
          </a:xfrm>
          <a:prstGeom prst="rect">
            <a:avLst/>
          </a:prstGeom>
        </p:spPr>
      </p:pic>
      <p:sp>
        <p:nvSpPr>
          <p:cNvPr id="10" name="CuadroTexto 9">
            <a:extLst>
              <a:ext uri="{FF2B5EF4-FFF2-40B4-BE49-F238E27FC236}">
                <a16:creationId xmlns:a16="http://schemas.microsoft.com/office/drawing/2014/main" id="{5434C3B1-5F27-C84A-BC71-0DF7BFD4350D}"/>
              </a:ext>
            </a:extLst>
          </p:cNvPr>
          <p:cNvSpPr txBox="1"/>
          <p:nvPr/>
        </p:nvSpPr>
        <p:spPr>
          <a:xfrm>
            <a:off x="490662" y="444500"/>
            <a:ext cx="7970586" cy="772006"/>
          </a:xfrm>
          <a:prstGeom prst="rect">
            <a:avLst/>
          </a:prstGeom>
          <a:noFill/>
        </p:spPr>
        <p:txBody>
          <a:bodyPr wrap="square" rtlCol="0">
            <a:spAutoFit/>
          </a:bodyPr>
          <a:lstStyle/>
          <a:p>
            <a:pPr>
              <a:lnSpc>
                <a:spcPts val="5280"/>
              </a:lnSpc>
            </a:pPr>
            <a:r>
              <a:rPr lang="es-MX" sz="5000" b="1" dirty="0">
                <a:solidFill>
                  <a:srgbClr val="7030A0"/>
                </a:solidFill>
                <a:latin typeface="Arial Narrow" panose="020B0604020202020204" pitchFamily="34" charset="0"/>
                <a:cs typeface="Arial Narrow" panose="020B0604020202020204" pitchFamily="34" charset="0"/>
              </a:rPr>
              <a:t>Alineación con la Agenda 2030</a:t>
            </a:r>
          </a:p>
        </p:txBody>
      </p:sp>
      <p:pic>
        <p:nvPicPr>
          <p:cNvPr id="22" name="Marcador de contenido 21">
            <a:extLst>
              <a:ext uri="{FF2B5EF4-FFF2-40B4-BE49-F238E27FC236}">
                <a16:creationId xmlns:a16="http://schemas.microsoft.com/office/drawing/2014/main" id="{7C47B45C-F839-1143-A17F-D70C69323A7E}"/>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2118360" y="1685360"/>
            <a:ext cx="7464552" cy="3581410"/>
          </a:xfrm>
        </p:spPr>
      </p:pic>
      <p:sp>
        <p:nvSpPr>
          <p:cNvPr id="23" name="Rectángulo redondeado 22">
            <a:extLst>
              <a:ext uri="{FF2B5EF4-FFF2-40B4-BE49-F238E27FC236}">
                <a16:creationId xmlns:a16="http://schemas.microsoft.com/office/drawing/2014/main" id="{47A2B91E-3FFB-9D44-AE2E-56046BAC94DB}"/>
              </a:ext>
            </a:extLst>
          </p:cNvPr>
          <p:cNvSpPr/>
          <p:nvPr/>
        </p:nvSpPr>
        <p:spPr>
          <a:xfrm>
            <a:off x="987552" y="5620512"/>
            <a:ext cx="9948672" cy="670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PRINCIPIO TRANSVERSAL: IGUALDAD Y NO DISCRIMINACIÓN</a:t>
            </a:r>
          </a:p>
        </p:txBody>
      </p:sp>
    </p:spTree>
    <p:extLst>
      <p:ext uri="{BB962C8B-B14F-4D97-AF65-F5344CB8AC3E}">
        <p14:creationId xmlns:p14="http://schemas.microsoft.com/office/powerpoint/2010/main" val="18290320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1611" y="416112"/>
            <a:ext cx="2417483" cy="779972"/>
          </a:xfrm>
          <a:prstGeom prst="rect">
            <a:avLst/>
          </a:prstGeom>
        </p:spPr>
      </p:pic>
      <p:sp>
        <p:nvSpPr>
          <p:cNvPr id="10" name="CuadroTexto 9">
            <a:extLst>
              <a:ext uri="{FF2B5EF4-FFF2-40B4-BE49-F238E27FC236}">
                <a16:creationId xmlns:a16="http://schemas.microsoft.com/office/drawing/2014/main" id="{5434C3B1-5F27-C84A-BC71-0DF7BFD4350D}"/>
              </a:ext>
            </a:extLst>
          </p:cNvPr>
          <p:cNvSpPr txBox="1"/>
          <p:nvPr/>
        </p:nvSpPr>
        <p:spPr>
          <a:xfrm>
            <a:off x="490662" y="444500"/>
            <a:ext cx="7970586" cy="772006"/>
          </a:xfrm>
          <a:prstGeom prst="rect">
            <a:avLst/>
          </a:prstGeom>
          <a:noFill/>
        </p:spPr>
        <p:txBody>
          <a:bodyPr wrap="square" rtlCol="0">
            <a:spAutoFit/>
          </a:bodyPr>
          <a:lstStyle/>
          <a:p>
            <a:pPr>
              <a:lnSpc>
                <a:spcPts val="5280"/>
              </a:lnSpc>
            </a:pPr>
            <a:r>
              <a:rPr lang="es-MX" sz="5000" b="1" dirty="0">
                <a:solidFill>
                  <a:srgbClr val="7030A0"/>
                </a:solidFill>
                <a:latin typeface="Arial Narrow" panose="020B0604020202020204" pitchFamily="34" charset="0"/>
                <a:cs typeface="Arial Narrow" panose="020B0604020202020204" pitchFamily="34" charset="0"/>
              </a:rPr>
              <a:t>Alineación con la Agenda 2030</a:t>
            </a:r>
          </a:p>
        </p:txBody>
      </p:sp>
      <p:pic>
        <p:nvPicPr>
          <p:cNvPr id="6" name="Marcador de contenido 5">
            <a:extLst>
              <a:ext uri="{FF2B5EF4-FFF2-40B4-BE49-F238E27FC236}">
                <a16:creationId xmlns:a16="http://schemas.microsoft.com/office/drawing/2014/main" id="{7FCB2DB1-125D-E640-A1C5-1E048E5C7F5F}"/>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490662" y="4957607"/>
            <a:ext cx="1472250" cy="1452488"/>
          </a:xfrm>
        </p:spPr>
      </p:pic>
      <p:pic>
        <p:nvPicPr>
          <p:cNvPr id="8" name="Imagen 7">
            <a:extLst>
              <a:ext uri="{FF2B5EF4-FFF2-40B4-BE49-F238E27FC236}">
                <a16:creationId xmlns:a16="http://schemas.microsoft.com/office/drawing/2014/main" id="{1479BC14-FA6D-3C41-8743-BA20086805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662" y="3181959"/>
            <a:ext cx="1472250" cy="1452750"/>
          </a:xfrm>
          <a:prstGeom prst="rect">
            <a:avLst/>
          </a:prstGeom>
        </p:spPr>
      </p:pic>
      <p:pic>
        <p:nvPicPr>
          <p:cNvPr id="11" name="Imagen 10">
            <a:extLst>
              <a:ext uri="{FF2B5EF4-FFF2-40B4-BE49-F238E27FC236}">
                <a16:creationId xmlns:a16="http://schemas.microsoft.com/office/drawing/2014/main" id="{FB555ED1-1F48-3B47-B3D3-8E3AC4E3D0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662" y="1386812"/>
            <a:ext cx="1472250" cy="1472250"/>
          </a:xfrm>
          <a:prstGeom prst="rect">
            <a:avLst/>
          </a:prstGeom>
        </p:spPr>
      </p:pic>
      <p:sp>
        <p:nvSpPr>
          <p:cNvPr id="13" name="CuadroTexto 12">
            <a:extLst>
              <a:ext uri="{FF2B5EF4-FFF2-40B4-BE49-F238E27FC236}">
                <a16:creationId xmlns:a16="http://schemas.microsoft.com/office/drawing/2014/main" id="{46F96A20-4BEA-D445-8A4C-BB6552F930FF}"/>
              </a:ext>
            </a:extLst>
          </p:cNvPr>
          <p:cNvSpPr txBox="1"/>
          <p:nvPr/>
        </p:nvSpPr>
        <p:spPr>
          <a:xfrm>
            <a:off x="2121408" y="1589307"/>
            <a:ext cx="7912608" cy="984885"/>
          </a:xfrm>
          <a:prstGeom prst="rect">
            <a:avLst/>
          </a:prstGeom>
          <a:noFill/>
        </p:spPr>
        <p:txBody>
          <a:bodyPr wrap="square" rtlCol="0">
            <a:spAutoFit/>
          </a:bodyPr>
          <a:lstStyle/>
          <a:p>
            <a:pPr algn="just"/>
            <a:r>
              <a:rPr lang="es-MX" sz="2000" dirty="0"/>
              <a:t>META 5.1 Poner fin a todas las formas de discriminación contra todas las mujeres y las niñas en todo el mundo.</a:t>
            </a:r>
            <a:endParaRPr lang="es-MX" sz="2000" dirty="0">
              <a:latin typeface="Calibri" panose="020F0502020204030204" pitchFamily="34" charset="0"/>
              <a:ea typeface="Calibri" panose="020F0502020204030204" pitchFamily="34" charset="0"/>
              <a:cs typeface="Times New Roman" panose="02020603050405020304" pitchFamily="18" charset="0"/>
            </a:endParaRPr>
          </a:p>
          <a:p>
            <a:endParaRPr lang="es-MX" dirty="0"/>
          </a:p>
        </p:txBody>
      </p:sp>
      <p:sp>
        <p:nvSpPr>
          <p:cNvPr id="14" name="Rectángulo 13">
            <a:extLst>
              <a:ext uri="{FF2B5EF4-FFF2-40B4-BE49-F238E27FC236}">
                <a16:creationId xmlns:a16="http://schemas.microsoft.com/office/drawing/2014/main" id="{4D048945-47FE-7D46-B593-2176B9811C8B}"/>
              </a:ext>
            </a:extLst>
          </p:cNvPr>
          <p:cNvSpPr/>
          <p:nvPr/>
        </p:nvSpPr>
        <p:spPr>
          <a:xfrm>
            <a:off x="2121408" y="3181959"/>
            <a:ext cx="7912608" cy="1015663"/>
          </a:xfrm>
          <a:prstGeom prst="rect">
            <a:avLst/>
          </a:prstGeom>
        </p:spPr>
        <p:txBody>
          <a:bodyPr wrap="square">
            <a:spAutoFit/>
          </a:bodyPr>
          <a:lstStyle/>
          <a:p>
            <a:pPr algn="just"/>
            <a:r>
              <a:rPr lang="es-MX" sz="2000" dirty="0">
                <a:latin typeface="Calibri" panose="020F0502020204030204" pitchFamily="34" charset="0"/>
                <a:ea typeface="Calibri" panose="020F0502020204030204" pitchFamily="34" charset="0"/>
              </a:rPr>
              <a:t>META 10.3 Garantizar la igualdad de oportunidades y reducir la desigualdad de los resultados, en particular mediante la eliminación de las leyes, políticas y prácticas discriminatorias</a:t>
            </a:r>
            <a:r>
              <a:rPr lang="es-MX" sz="2000" dirty="0"/>
              <a:t> </a:t>
            </a:r>
          </a:p>
        </p:txBody>
      </p:sp>
      <p:sp>
        <p:nvSpPr>
          <p:cNvPr id="15" name="Rectángulo 14">
            <a:extLst>
              <a:ext uri="{FF2B5EF4-FFF2-40B4-BE49-F238E27FC236}">
                <a16:creationId xmlns:a16="http://schemas.microsoft.com/office/drawing/2014/main" id="{723D98AC-C40A-9C4E-8915-039EE2C53378}"/>
              </a:ext>
            </a:extLst>
          </p:cNvPr>
          <p:cNvSpPr/>
          <p:nvPr/>
        </p:nvSpPr>
        <p:spPr>
          <a:xfrm>
            <a:off x="2206752" y="4975965"/>
            <a:ext cx="7924800" cy="707886"/>
          </a:xfrm>
          <a:prstGeom prst="rect">
            <a:avLst/>
          </a:prstGeom>
        </p:spPr>
        <p:txBody>
          <a:bodyPr wrap="square">
            <a:spAutoFit/>
          </a:bodyPr>
          <a:lstStyle/>
          <a:p>
            <a:pPr algn="just"/>
            <a:r>
              <a:rPr lang="es-MX" sz="2000" dirty="0">
                <a:latin typeface="Calibri" panose="020F0502020204030204" pitchFamily="34" charset="0"/>
                <a:ea typeface="Calibri" panose="020F0502020204030204" pitchFamily="34" charset="0"/>
              </a:rPr>
              <a:t>META 16.b Promover y aplicar leyes y políticas no discriminatorias en favor del desarrollo sostenible.</a:t>
            </a:r>
            <a:r>
              <a:rPr lang="es-MX" sz="2000" dirty="0"/>
              <a:t> </a:t>
            </a:r>
          </a:p>
        </p:txBody>
      </p:sp>
    </p:spTree>
    <p:extLst>
      <p:ext uri="{BB962C8B-B14F-4D97-AF65-F5344CB8AC3E}">
        <p14:creationId xmlns:p14="http://schemas.microsoft.com/office/powerpoint/2010/main" val="3345605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6BEAF06-6B42-B44A-95E1-BD7A9F872ECC}"/>
              </a:ext>
            </a:extLst>
          </p:cNvPr>
          <p:cNvSpPr>
            <a:spLocks noGrp="1"/>
          </p:cNvSpPr>
          <p:nvPr>
            <p:ph sz="half" idx="1"/>
          </p:nvPr>
        </p:nvSpPr>
        <p:spPr>
          <a:xfrm>
            <a:off x="498279" y="2005777"/>
            <a:ext cx="11300815" cy="4397892"/>
          </a:xfrm>
        </p:spPr>
        <p:txBody>
          <a:bodyPr>
            <a:normAutofit/>
          </a:bodyPr>
          <a:lstStyle/>
          <a:p>
            <a:pPr marL="0" indent="0" algn="just">
              <a:buNone/>
            </a:pPr>
            <a:endParaRPr lang="es-MX" dirty="0">
              <a:latin typeface="Calibri" panose="020F0502020204030204" pitchFamily="34" charset="0"/>
              <a:cs typeface="Calibri" panose="020F0502020204030204" pitchFamily="34" charset="0"/>
            </a:endParaRPr>
          </a:p>
          <a:p>
            <a:pPr algn="just"/>
            <a:r>
              <a:rPr lang="es-MX" b="1" dirty="0">
                <a:latin typeface="Calibri" panose="020F0502020204030204" pitchFamily="34" charset="0"/>
                <a:cs typeface="Calibri" panose="020F0502020204030204" pitchFamily="34" charset="0"/>
              </a:rPr>
              <a:t>ENADIS 2005: </a:t>
            </a:r>
            <a:r>
              <a:rPr lang="es-MX" dirty="0"/>
              <a:t>CONAPRED y la Secretaría de Desarrollo Social (SEDESOL).</a:t>
            </a:r>
          </a:p>
          <a:p>
            <a:pPr algn="just"/>
            <a:r>
              <a:rPr lang="es-MX" b="1" dirty="0">
                <a:latin typeface="Calibri" panose="020F0502020204030204" pitchFamily="34" charset="0"/>
                <a:cs typeface="Calibri" panose="020F0502020204030204" pitchFamily="34" charset="0"/>
              </a:rPr>
              <a:t>ENADIS 2010: </a:t>
            </a:r>
            <a:r>
              <a:rPr lang="es-MX" dirty="0"/>
              <a:t>CONAPRED, junto con el Área de Investigación Aplicada y Opinión del Instituto de Investigaciones Jurídicas de la Universidad Nacional Autónoma de México (UNAM).</a:t>
            </a:r>
          </a:p>
          <a:p>
            <a:pPr algn="just"/>
            <a:r>
              <a:rPr lang="es-MX" b="1" dirty="0">
                <a:latin typeface="Calibri" panose="020F0502020204030204" pitchFamily="34" charset="0"/>
                <a:cs typeface="Calibri" panose="020F0502020204030204" pitchFamily="34" charset="0"/>
              </a:rPr>
              <a:t>ENADIS 2017: </a:t>
            </a:r>
            <a:r>
              <a:rPr lang="es-MX" dirty="0"/>
              <a:t>CONAPRED, INEGI, UNAM, CNDH y CONACyT.</a:t>
            </a:r>
            <a:endParaRPr lang="es-MX" dirty="0">
              <a:cs typeface="Calibri" panose="020F0502020204030204" pitchFamily="34" charset="0"/>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1611" y="416112"/>
            <a:ext cx="2417483" cy="779972"/>
          </a:xfrm>
          <a:prstGeom prst="rect">
            <a:avLst/>
          </a:prstGeom>
        </p:spPr>
      </p:pic>
      <p:pic>
        <p:nvPicPr>
          <p:cNvPr id="7" name="Imagen 6"/>
          <p:cNvPicPr>
            <a:picLocks noChangeAspect="1"/>
          </p:cNvPicPr>
          <p:nvPr/>
        </p:nvPicPr>
        <p:blipFill>
          <a:blip r:embed="rId4"/>
          <a:stretch>
            <a:fillRect/>
          </a:stretch>
        </p:blipFill>
        <p:spPr>
          <a:xfrm>
            <a:off x="498279" y="2593813"/>
            <a:ext cx="259976" cy="224118"/>
          </a:xfrm>
          <a:prstGeom prst="rect">
            <a:avLst/>
          </a:prstGeom>
        </p:spPr>
      </p:pic>
      <p:sp>
        <p:nvSpPr>
          <p:cNvPr id="10" name="CuadroTexto 9">
            <a:extLst>
              <a:ext uri="{FF2B5EF4-FFF2-40B4-BE49-F238E27FC236}">
                <a16:creationId xmlns:a16="http://schemas.microsoft.com/office/drawing/2014/main" id="{5434C3B1-5F27-C84A-BC71-0DF7BFD4350D}"/>
              </a:ext>
            </a:extLst>
          </p:cNvPr>
          <p:cNvSpPr txBox="1"/>
          <p:nvPr/>
        </p:nvSpPr>
        <p:spPr>
          <a:xfrm>
            <a:off x="490662" y="444500"/>
            <a:ext cx="7970586" cy="1451679"/>
          </a:xfrm>
          <a:prstGeom prst="rect">
            <a:avLst/>
          </a:prstGeom>
          <a:noFill/>
        </p:spPr>
        <p:txBody>
          <a:bodyPr wrap="square" rtlCol="0">
            <a:spAutoFit/>
          </a:bodyPr>
          <a:lstStyle/>
          <a:p>
            <a:pPr>
              <a:lnSpc>
                <a:spcPts val="5280"/>
              </a:lnSpc>
            </a:pPr>
            <a:r>
              <a:rPr lang="es-MX" sz="5000" b="1" dirty="0">
                <a:solidFill>
                  <a:srgbClr val="7030A0"/>
                </a:solidFill>
                <a:latin typeface="Arial Narrow" panose="020B0604020202020204" pitchFamily="34" charset="0"/>
                <a:cs typeface="Arial Narrow" panose="020B0604020202020204" pitchFamily="34" charset="0"/>
              </a:rPr>
              <a:t>Encuestas sobre discriminación en México</a:t>
            </a:r>
          </a:p>
        </p:txBody>
      </p:sp>
      <p:pic>
        <p:nvPicPr>
          <p:cNvPr id="11" name="Imagen 10">
            <a:extLst>
              <a:ext uri="{FF2B5EF4-FFF2-40B4-BE49-F238E27FC236}">
                <a16:creationId xmlns:a16="http://schemas.microsoft.com/office/drawing/2014/main" id="{E217DF7D-F9E5-A540-B0EB-497422D119C4}"/>
              </a:ext>
            </a:extLst>
          </p:cNvPr>
          <p:cNvPicPr>
            <a:picLocks noChangeAspect="1"/>
          </p:cNvPicPr>
          <p:nvPr/>
        </p:nvPicPr>
        <p:blipFill>
          <a:blip r:embed="rId4"/>
          <a:stretch>
            <a:fillRect/>
          </a:stretch>
        </p:blipFill>
        <p:spPr>
          <a:xfrm>
            <a:off x="490662" y="4386682"/>
            <a:ext cx="259976" cy="224118"/>
          </a:xfrm>
          <a:prstGeom prst="rect">
            <a:avLst/>
          </a:prstGeom>
        </p:spPr>
      </p:pic>
      <p:pic>
        <p:nvPicPr>
          <p:cNvPr id="8" name="Imagen 7">
            <a:extLst>
              <a:ext uri="{FF2B5EF4-FFF2-40B4-BE49-F238E27FC236}">
                <a16:creationId xmlns:a16="http://schemas.microsoft.com/office/drawing/2014/main" id="{AEABB61C-3E66-BE4F-BE4B-7E4B27F44E2A}"/>
              </a:ext>
            </a:extLst>
          </p:cNvPr>
          <p:cNvPicPr>
            <a:picLocks noChangeAspect="1"/>
          </p:cNvPicPr>
          <p:nvPr/>
        </p:nvPicPr>
        <p:blipFill>
          <a:blip r:embed="rId4"/>
          <a:stretch>
            <a:fillRect/>
          </a:stretch>
        </p:blipFill>
        <p:spPr>
          <a:xfrm>
            <a:off x="490662" y="3181849"/>
            <a:ext cx="259976" cy="224118"/>
          </a:xfrm>
          <a:prstGeom prst="rect">
            <a:avLst/>
          </a:prstGeom>
        </p:spPr>
      </p:pic>
    </p:spTree>
    <p:extLst>
      <p:ext uri="{BB962C8B-B14F-4D97-AF65-F5344CB8AC3E}">
        <p14:creationId xmlns:p14="http://schemas.microsoft.com/office/powerpoint/2010/main" val="8723763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1611" y="416112"/>
            <a:ext cx="2417483" cy="779972"/>
          </a:xfrm>
          <a:prstGeom prst="rect">
            <a:avLst/>
          </a:prstGeom>
        </p:spPr>
      </p:pic>
      <p:sp>
        <p:nvSpPr>
          <p:cNvPr id="10" name="CuadroTexto 9">
            <a:extLst>
              <a:ext uri="{FF2B5EF4-FFF2-40B4-BE49-F238E27FC236}">
                <a16:creationId xmlns:a16="http://schemas.microsoft.com/office/drawing/2014/main" id="{5434C3B1-5F27-C84A-BC71-0DF7BFD4350D}"/>
              </a:ext>
            </a:extLst>
          </p:cNvPr>
          <p:cNvSpPr txBox="1"/>
          <p:nvPr/>
        </p:nvSpPr>
        <p:spPr>
          <a:xfrm>
            <a:off x="490662" y="444500"/>
            <a:ext cx="7970586" cy="772006"/>
          </a:xfrm>
          <a:prstGeom prst="rect">
            <a:avLst/>
          </a:prstGeom>
          <a:noFill/>
        </p:spPr>
        <p:txBody>
          <a:bodyPr wrap="square" rtlCol="0">
            <a:spAutoFit/>
          </a:bodyPr>
          <a:lstStyle/>
          <a:p>
            <a:pPr>
              <a:lnSpc>
                <a:spcPts val="5280"/>
              </a:lnSpc>
            </a:pPr>
            <a:r>
              <a:rPr lang="es-MX" sz="5000" b="1" dirty="0">
                <a:solidFill>
                  <a:srgbClr val="7030A0"/>
                </a:solidFill>
                <a:latin typeface="Arial Narrow" panose="020B0604020202020204" pitchFamily="34" charset="0"/>
                <a:cs typeface="Arial Narrow" panose="020B0604020202020204" pitchFamily="34" charset="0"/>
              </a:rPr>
              <a:t>Alineación con la Agenda 2030</a:t>
            </a:r>
          </a:p>
        </p:txBody>
      </p:sp>
      <p:pic>
        <p:nvPicPr>
          <p:cNvPr id="6" name="Marcador de contenido 5">
            <a:extLst>
              <a:ext uri="{FF2B5EF4-FFF2-40B4-BE49-F238E27FC236}">
                <a16:creationId xmlns:a16="http://schemas.microsoft.com/office/drawing/2014/main" id="{7FCB2DB1-125D-E640-A1C5-1E048E5C7F5F}"/>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490661" y="1643746"/>
            <a:ext cx="1979463" cy="1952893"/>
          </a:xfrm>
        </p:spPr>
      </p:pic>
      <p:sp>
        <p:nvSpPr>
          <p:cNvPr id="7" name="CuadroTexto 6">
            <a:extLst>
              <a:ext uri="{FF2B5EF4-FFF2-40B4-BE49-F238E27FC236}">
                <a16:creationId xmlns:a16="http://schemas.microsoft.com/office/drawing/2014/main" id="{E31721CF-EE1B-3B4C-874B-A999E5647491}"/>
              </a:ext>
            </a:extLst>
          </p:cNvPr>
          <p:cNvSpPr txBox="1"/>
          <p:nvPr/>
        </p:nvSpPr>
        <p:spPr>
          <a:xfrm>
            <a:off x="2572512" y="1731264"/>
            <a:ext cx="8839200" cy="1015663"/>
          </a:xfrm>
          <a:prstGeom prst="rect">
            <a:avLst/>
          </a:prstGeom>
          <a:noFill/>
        </p:spPr>
        <p:txBody>
          <a:bodyPr wrap="square" rtlCol="0">
            <a:spAutoFit/>
          </a:bodyPr>
          <a:lstStyle/>
          <a:p>
            <a:pPr algn="just"/>
            <a:r>
              <a:rPr lang="es-MX" sz="2000" dirty="0"/>
              <a:t>16.b.1 Proporción de la poblaciónque declara haberse sentido personalmente víctima de discriminación o acoso en los 12 meses anteriores por motivos de discriminación prohibidos por el derecho internacional de los derechos humanos.</a:t>
            </a:r>
            <a:endParaRPr lang="es-MX"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2" name="CuadroTexto 11">
            <a:extLst>
              <a:ext uri="{FF2B5EF4-FFF2-40B4-BE49-F238E27FC236}">
                <a16:creationId xmlns:a16="http://schemas.microsoft.com/office/drawing/2014/main" id="{49344072-D078-2A43-B0FC-CF0895822D91}"/>
              </a:ext>
            </a:extLst>
          </p:cNvPr>
          <p:cNvSpPr txBox="1"/>
          <p:nvPr/>
        </p:nvSpPr>
        <p:spPr>
          <a:xfrm>
            <a:off x="2572512" y="2807886"/>
            <a:ext cx="6729984" cy="369332"/>
          </a:xfrm>
          <a:prstGeom prst="rect">
            <a:avLst/>
          </a:prstGeom>
          <a:noFill/>
        </p:spPr>
        <p:txBody>
          <a:bodyPr wrap="square" rtlCol="0">
            <a:spAutoFit/>
          </a:bodyPr>
          <a:lstStyle/>
          <a:p>
            <a:r>
              <a:rPr lang="es-MX" dirty="0"/>
              <a:t>Desagregación por sexo, edad y grupos discriminados</a:t>
            </a:r>
          </a:p>
        </p:txBody>
      </p:sp>
      <p:sp>
        <p:nvSpPr>
          <p:cNvPr id="16" name="CuadroTexto 15">
            <a:extLst>
              <a:ext uri="{FF2B5EF4-FFF2-40B4-BE49-F238E27FC236}">
                <a16:creationId xmlns:a16="http://schemas.microsoft.com/office/drawing/2014/main" id="{B0EFBD9D-6BEC-6A41-B778-7F70BC4600EC}"/>
              </a:ext>
            </a:extLst>
          </p:cNvPr>
          <p:cNvSpPr txBox="1"/>
          <p:nvPr/>
        </p:nvSpPr>
        <p:spPr>
          <a:xfrm>
            <a:off x="344357" y="4279910"/>
            <a:ext cx="10921051" cy="1200329"/>
          </a:xfrm>
          <a:prstGeom prst="rect">
            <a:avLst/>
          </a:prstGeom>
          <a:solidFill>
            <a:schemeClr val="accent4">
              <a:lumMod val="60000"/>
              <a:lumOff val="40000"/>
            </a:schemeClr>
          </a:solidFill>
        </p:spPr>
        <p:txBody>
          <a:bodyPr wrap="square" rtlCol="0">
            <a:spAutoFit/>
          </a:bodyPr>
          <a:lstStyle/>
          <a:p>
            <a:r>
              <a:rPr lang="es-MX" sz="2400" dirty="0"/>
              <a:t>Durante la última reunión del Comité Técnico Especializado en ODS (agosto 2018),  se acordó dar seguimiento a este indicador con base en la ENADIS 2017. México será uno de los primeros países en reportar este indicador.</a:t>
            </a:r>
          </a:p>
        </p:txBody>
      </p:sp>
    </p:spTree>
    <p:extLst>
      <p:ext uri="{BB962C8B-B14F-4D97-AF65-F5344CB8AC3E}">
        <p14:creationId xmlns:p14="http://schemas.microsoft.com/office/powerpoint/2010/main" val="28773866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1611" y="416112"/>
            <a:ext cx="2417483" cy="779972"/>
          </a:xfrm>
          <a:prstGeom prst="rect">
            <a:avLst/>
          </a:prstGeom>
        </p:spPr>
      </p:pic>
      <p:sp>
        <p:nvSpPr>
          <p:cNvPr id="4" name="CuadroTexto 3">
            <a:extLst>
              <a:ext uri="{FF2B5EF4-FFF2-40B4-BE49-F238E27FC236}">
                <a16:creationId xmlns:a16="http://schemas.microsoft.com/office/drawing/2014/main" id="{9C9A541D-9978-3149-8CC7-175A91994FB8}"/>
              </a:ext>
            </a:extLst>
          </p:cNvPr>
          <p:cNvSpPr txBox="1"/>
          <p:nvPr/>
        </p:nvSpPr>
        <p:spPr>
          <a:xfrm>
            <a:off x="405063" y="5011926"/>
            <a:ext cx="11024937" cy="1451679"/>
          </a:xfrm>
          <a:prstGeom prst="rect">
            <a:avLst/>
          </a:prstGeom>
          <a:noFill/>
        </p:spPr>
        <p:txBody>
          <a:bodyPr wrap="square" rtlCol="0">
            <a:spAutoFit/>
          </a:bodyPr>
          <a:lstStyle/>
          <a:p>
            <a:pPr>
              <a:lnSpc>
                <a:spcPts val="5280"/>
              </a:lnSpc>
            </a:pPr>
            <a:r>
              <a:rPr lang="es-MX" sz="5400" b="1" dirty="0">
                <a:solidFill>
                  <a:srgbClr val="00B0F0"/>
                </a:solidFill>
                <a:latin typeface="Arial Narrow" panose="020B0604020202020204" pitchFamily="34" charset="0"/>
                <a:cs typeface="Arial Narrow" panose="020B0604020202020204" pitchFamily="34" charset="0"/>
              </a:rPr>
              <a:t>SISTEMA NACIONAL DE INFORMACIÓN SOBRE DISCRIMINACIÓN (SINDIS)</a:t>
            </a:r>
          </a:p>
        </p:txBody>
      </p:sp>
    </p:spTree>
    <p:extLst>
      <p:ext uri="{BB962C8B-B14F-4D97-AF65-F5344CB8AC3E}">
        <p14:creationId xmlns:p14="http://schemas.microsoft.com/office/powerpoint/2010/main" val="34707832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7565C3E-8FA0-5C46-B224-5DFA3757DD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296" y="1138382"/>
            <a:ext cx="9773321" cy="5601284"/>
          </a:xfrm>
          <a:prstGeom prst="rect">
            <a:avLst/>
          </a:prstGeom>
        </p:spPr>
      </p:pic>
      <p:sp>
        <p:nvSpPr>
          <p:cNvPr id="5" name="CuadroTexto 4">
            <a:extLst>
              <a:ext uri="{FF2B5EF4-FFF2-40B4-BE49-F238E27FC236}">
                <a16:creationId xmlns:a16="http://schemas.microsoft.com/office/drawing/2014/main" id="{F13066D5-6D14-624B-A8EB-B7868F17628A}"/>
              </a:ext>
            </a:extLst>
          </p:cNvPr>
          <p:cNvSpPr txBox="1"/>
          <p:nvPr/>
        </p:nvSpPr>
        <p:spPr>
          <a:xfrm>
            <a:off x="1136119" y="132529"/>
            <a:ext cx="9782891" cy="778546"/>
          </a:xfrm>
          <a:prstGeom prst="rect">
            <a:avLst/>
          </a:prstGeom>
          <a:noFill/>
        </p:spPr>
        <p:txBody>
          <a:bodyPr wrap="square" rtlCol="0">
            <a:spAutoFit/>
          </a:bodyPr>
          <a:lstStyle/>
          <a:p>
            <a:pPr>
              <a:lnSpc>
                <a:spcPts val="5280"/>
              </a:lnSpc>
            </a:pPr>
            <a:r>
              <a:rPr lang="es-MX" sz="5400" dirty="0">
                <a:solidFill>
                  <a:srgbClr val="7030A0"/>
                </a:solidFill>
              </a:rPr>
              <a:t>http://sindis.conapred.org.mx/</a:t>
            </a:r>
            <a:endParaRPr lang="es-MX" sz="5000" b="1" dirty="0">
              <a:solidFill>
                <a:srgbClr val="7030A0"/>
              </a:solidFill>
              <a:latin typeface="Arial Narrow" panose="020B0604020202020204" pitchFamily="34" charset="0"/>
              <a:cs typeface="Arial Narrow" panose="020B0604020202020204" pitchFamily="34" charset="0"/>
            </a:endParaRPr>
          </a:p>
        </p:txBody>
      </p:sp>
      <p:sp>
        <p:nvSpPr>
          <p:cNvPr id="6" name="Elipse 5">
            <a:extLst>
              <a:ext uri="{FF2B5EF4-FFF2-40B4-BE49-F238E27FC236}">
                <a16:creationId xmlns:a16="http://schemas.microsoft.com/office/drawing/2014/main" id="{FB8EB476-E425-EE40-9A4A-E3D9674A748D}"/>
              </a:ext>
            </a:extLst>
          </p:cNvPr>
          <p:cNvSpPr/>
          <p:nvPr/>
        </p:nvSpPr>
        <p:spPr>
          <a:xfrm>
            <a:off x="5626249" y="674406"/>
            <a:ext cx="1753497" cy="1305000"/>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2585234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B692A77-B091-4247-9785-43979A2BBF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840" y="1027906"/>
            <a:ext cx="10698334" cy="5088414"/>
          </a:xfrm>
          <a:prstGeom prst="rect">
            <a:avLst/>
          </a:prstGeom>
        </p:spPr>
      </p:pic>
      <p:sp>
        <p:nvSpPr>
          <p:cNvPr id="5" name="Elipse 4">
            <a:extLst>
              <a:ext uri="{FF2B5EF4-FFF2-40B4-BE49-F238E27FC236}">
                <a16:creationId xmlns:a16="http://schemas.microsoft.com/office/drawing/2014/main" id="{EAE7099F-29B0-8F46-824C-B77FF128E4FC}"/>
              </a:ext>
            </a:extLst>
          </p:cNvPr>
          <p:cNvSpPr/>
          <p:nvPr/>
        </p:nvSpPr>
        <p:spPr>
          <a:xfrm>
            <a:off x="5141896" y="2600960"/>
            <a:ext cx="2426222" cy="1583013"/>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6260375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9691252-C9A3-4847-9BE4-447800ECE8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621506"/>
            <a:ext cx="10444480" cy="5767738"/>
          </a:xfrm>
          <a:prstGeom prst="rect">
            <a:avLst/>
          </a:prstGeom>
        </p:spPr>
      </p:pic>
      <p:sp>
        <p:nvSpPr>
          <p:cNvPr id="5" name="Elipse 4">
            <a:extLst>
              <a:ext uri="{FF2B5EF4-FFF2-40B4-BE49-F238E27FC236}">
                <a16:creationId xmlns:a16="http://schemas.microsoft.com/office/drawing/2014/main" id="{4A3E7E2F-8651-D74E-8A5E-1CD45AB3321D}"/>
              </a:ext>
            </a:extLst>
          </p:cNvPr>
          <p:cNvSpPr/>
          <p:nvPr/>
        </p:nvSpPr>
        <p:spPr>
          <a:xfrm>
            <a:off x="4198098" y="1902042"/>
            <a:ext cx="2243342" cy="1603333"/>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1825900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EE85566-0BA4-F043-97B4-7DFA2D8C4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8028" y="1001918"/>
            <a:ext cx="10226823" cy="5856082"/>
          </a:xfrm>
          <a:prstGeom prst="rect">
            <a:avLst/>
          </a:prstGeom>
        </p:spPr>
      </p:pic>
      <p:sp>
        <p:nvSpPr>
          <p:cNvPr id="5" name="Elipse 4">
            <a:extLst>
              <a:ext uri="{FF2B5EF4-FFF2-40B4-BE49-F238E27FC236}">
                <a16:creationId xmlns:a16="http://schemas.microsoft.com/office/drawing/2014/main" id="{FB1F36E4-E608-2347-8C62-A16D36FAA730}"/>
              </a:ext>
            </a:extLst>
          </p:cNvPr>
          <p:cNvSpPr/>
          <p:nvPr/>
        </p:nvSpPr>
        <p:spPr>
          <a:xfrm>
            <a:off x="5092178" y="2052320"/>
            <a:ext cx="2609102" cy="1066975"/>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Elipse 5">
            <a:extLst>
              <a:ext uri="{FF2B5EF4-FFF2-40B4-BE49-F238E27FC236}">
                <a16:creationId xmlns:a16="http://schemas.microsoft.com/office/drawing/2014/main" id="{12362D4A-C652-D245-A0F5-F7B62A556308}"/>
              </a:ext>
            </a:extLst>
          </p:cNvPr>
          <p:cNvSpPr/>
          <p:nvPr/>
        </p:nvSpPr>
        <p:spPr>
          <a:xfrm>
            <a:off x="2848836" y="3119295"/>
            <a:ext cx="2393724" cy="1069845"/>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2763644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90FD12-2131-A848-8164-7EC8420C7C52}"/>
              </a:ext>
            </a:extLst>
          </p:cNvPr>
          <p:cNvSpPr>
            <a:spLocks noGrp="1"/>
          </p:cNvSpPr>
          <p:nvPr>
            <p:ph type="title"/>
          </p:nvPr>
        </p:nvSpPr>
        <p:spPr/>
        <p:txBody>
          <a:bodyPr/>
          <a:lstStyle/>
          <a:p>
            <a:endParaRPr lang="es-MX"/>
          </a:p>
        </p:txBody>
      </p:sp>
      <p:pic>
        <p:nvPicPr>
          <p:cNvPr id="4" name="Imagen 3">
            <a:extLst>
              <a:ext uri="{FF2B5EF4-FFF2-40B4-BE49-F238E27FC236}">
                <a16:creationId xmlns:a16="http://schemas.microsoft.com/office/drawing/2014/main" id="{2F6EC7FE-F818-F444-BF72-443E1650EA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29"/>
            <a:ext cx="12192000" cy="6825942"/>
          </a:xfrm>
          <a:prstGeom prst="rect">
            <a:avLst/>
          </a:prstGeom>
        </p:spPr>
      </p:pic>
      <p:sp>
        <p:nvSpPr>
          <p:cNvPr id="5" name="Elipse 4">
            <a:extLst>
              <a:ext uri="{FF2B5EF4-FFF2-40B4-BE49-F238E27FC236}">
                <a16:creationId xmlns:a16="http://schemas.microsoft.com/office/drawing/2014/main" id="{754C8D67-0FEA-AF40-8303-F0D6ACDA3688}"/>
              </a:ext>
            </a:extLst>
          </p:cNvPr>
          <p:cNvSpPr/>
          <p:nvPr/>
        </p:nvSpPr>
        <p:spPr>
          <a:xfrm>
            <a:off x="1454898" y="2999322"/>
            <a:ext cx="2243342" cy="1603333"/>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3237097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D47F1E-4CCB-8745-BAAE-93307C6E3257}"/>
              </a:ext>
            </a:extLst>
          </p:cNvPr>
          <p:cNvSpPr>
            <a:spLocks noGrp="1"/>
          </p:cNvSpPr>
          <p:nvPr>
            <p:ph type="title"/>
          </p:nvPr>
        </p:nvSpPr>
        <p:spPr/>
        <p:txBody>
          <a:bodyPr/>
          <a:lstStyle/>
          <a:p>
            <a:endParaRPr lang="es-MX"/>
          </a:p>
        </p:txBody>
      </p:sp>
      <p:pic>
        <p:nvPicPr>
          <p:cNvPr id="4" name="Imagen 3">
            <a:extLst>
              <a:ext uri="{FF2B5EF4-FFF2-40B4-BE49-F238E27FC236}">
                <a16:creationId xmlns:a16="http://schemas.microsoft.com/office/drawing/2014/main" id="{BC15C89C-E44C-4940-8641-5B07612610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5125"/>
            <a:ext cx="10200640" cy="5724609"/>
          </a:xfrm>
          <a:prstGeom prst="rect">
            <a:avLst/>
          </a:prstGeom>
        </p:spPr>
      </p:pic>
      <p:sp>
        <p:nvSpPr>
          <p:cNvPr id="5" name="Elipse 4">
            <a:extLst>
              <a:ext uri="{FF2B5EF4-FFF2-40B4-BE49-F238E27FC236}">
                <a16:creationId xmlns:a16="http://schemas.microsoft.com/office/drawing/2014/main" id="{B6335CFE-ECB9-4F47-9634-FC01D7D425AF}"/>
              </a:ext>
            </a:extLst>
          </p:cNvPr>
          <p:cNvSpPr/>
          <p:nvPr/>
        </p:nvSpPr>
        <p:spPr>
          <a:xfrm>
            <a:off x="1150098" y="3556000"/>
            <a:ext cx="1918222" cy="1135877"/>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5267807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62F752-89D7-6049-B315-4EE3B8D1B45A}"/>
              </a:ext>
            </a:extLst>
          </p:cNvPr>
          <p:cNvSpPr>
            <a:spLocks noGrp="1"/>
          </p:cNvSpPr>
          <p:nvPr>
            <p:ph type="title"/>
          </p:nvPr>
        </p:nvSpPr>
        <p:spPr/>
        <p:txBody>
          <a:bodyPr/>
          <a:lstStyle/>
          <a:p>
            <a:endParaRPr lang="es-MX"/>
          </a:p>
        </p:txBody>
      </p:sp>
      <p:pic>
        <p:nvPicPr>
          <p:cNvPr id="5" name="Imagen 4">
            <a:extLst>
              <a:ext uri="{FF2B5EF4-FFF2-40B4-BE49-F238E27FC236}">
                <a16:creationId xmlns:a16="http://schemas.microsoft.com/office/drawing/2014/main" id="{888B3FFF-50A9-6F49-838E-E160EAB6BE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62560"/>
            <a:ext cx="10784840" cy="6525859"/>
          </a:xfrm>
          <a:prstGeom prst="rect">
            <a:avLst/>
          </a:prstGeom>
        </p:spPr>
      </p:pic>
      <p:sp>
        <p:nvSpPr>
          <p:cNvPr id="6" name="Elipse 5">
            <a:extLst>
              <a:ext uri="{FF2B5EF4-FFF2-40B4-BE49-F238E27FC236}">
                <a16:creationId xmlns:a16="http://schemas.microsoft.com/office/drawing/2014/main" id="{AE61A405-E863-EF45-8CF9-AB1CFDBD0A23}"/>
              </a:ext>
            </a:extLst>
          </p:cNvPr>
          <p:cNvSpPr/>
          <p:nvPr/>
        </p:nvSpPr>
        <p:spPr>
          <a:xfrm>
            <a:off x="2348978" y="540602"/>
            <a:ext cx="8217422" cy="1603333"/>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4327203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62F752-89D7-6049-B315-4EE3B8D1B45A}"/>
              </a:ext>
            </a:extLst>
          </p:cNvPr>
          <p:cNvSpPr>
            <a:spLocks noGrp="1"/>
          </p:cNvSpPr>
          <p:nvPr>
            <p:ph type="title"/>
          </p:nvPr>
        </p:nvSpPr>
        <p:spPr/>
        <p:txBody>
          <a:bodyPr/>
          <a:lstStyle/>
          <a:p>
            <a:endParaRPr lang="es-MX"/>
          </a:p>
        </p:txBody>
      </p:sp>
      <p:sp>
        <p:nvSpPr>
          <p:cNvPr id="6" name="Elipse 5">
            <a:extLst>
              <a:ext uri="{FF2B5EF4-FFF2-40B4-BE49-F238E27FC236}">
                <a16:creationId xmlns:a16="http://schemas.microsoft.com/office/drawing/2014/main" id="{AE61A405-E863-EF45-8CF9-AB1CFDBD0A23}"/>
              </a:ext>
            </a:extLst>
          </p:cNvPr>
          <p:cNvSpPr/>
          <p:nvPr/>
        </p:nvSpPr>
        <p:spPr>
          <a:xfrm>
            <a:off x="7957298" y="2430362"/>
            <a:ext cx="2243342" cy="1603333"/>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Imagen 3">
            <a:extLst>
              <a:ext uri="{FF2B5EF4-FFF2-40B4-BE49-F238E27FC236}">
                <a16:creationId xmlns:a16="http://schemas.microsoft.com/office/drawing/2014/main" id="{79E22326-264A-CF46-A7A8-01BA38F28E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170" y="0"/>
            <a:ext cx="10366940" cy="6858000"/>
          </a:xfrm>
          <a:prstGeom prst="rect">
            <a:avLst/>
          </a:prstGeom>
        </p:spPr>
      </p:pic>
      <p:sp>
        <p:nvSpPr>
          <p:cNvPr id="7" name="Elipse 6">
            <a:extLst>
              <a:ext uri="{FF2B5EF4-FFF2-40B4-BE49-F238E27FC236}">
                <a16:creationId xmlns:a16="http://schemas.microsoft.com/office/drawing/2014/main" id="{8F1AB771-7C88-744D-B1A4-A4B8350614C0}"/>
              </a:ext>
            </a:extLst>
          </p:cNvPr>
          <p:cNvSpPr/>
          <p:nvPr/>
        </p:nvSpPr>
        <p:spPr>
          <a:xfrm>
            <a:off x="2186418" y="540602"/>
            <a:ext cx="2304302" cy="1150086"/>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528755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6BEAF06-6B42-B44A-95E1-BD7A9F872ECC}"/>
              </a:ext>
            </a:extLst>
          </p:cNvPr>
          <p:cNvSpPr>
            <a:spLocks noGrp="1"/>
          </p:cNvSpPr>
          <p:nvPr>
            <p:ph sz="half" idx="1"/>
          </p:nvPr>
        </p:nvSpPr>
        <p:spPr>
          <a:xfrm>
            <a:off x="490662" y="2244955"/>
            <a:ext cx="11300815" cy="4397892"/>
          </a:xfrm>
        </p:spPr>
        <p:txBody>
          <a:bodyPr>
            <a:normAutofit/>
          </a:bodyPr>
          <a:lstStyle/>
          <a:p>
            <a:pPr algn="just"/>
            <a:r>
              <a:rPr lang="es-MX" sz="3200" dirty="0">
                <a:cs typeface="Calibri" panose="020F0502020204030204" pitchFamily="34" charset="0"/>
              </a:rPr>
              <a:t>Es un proyecto estadístico central del sistema de información que estamos construyendo. </a:t>
            </a:r>
          </a:p>
          <a:p>
            <a:pPr algn="just"/>
            <a:r>
              <a:rPr lang="es-MX" sz="3200" dirty="0">
                <a:cs typeface="Calibri" panose="020F0502020204030204" pitchFamily="34" charset="0"/>
              </a:rPr>
              <a:t>Da continuidad a los levantamientos de 2005 y 2010, centrales para visibilizar la problemática en la realidad nacional.</a:t>
            </a:r>
          </a:p>
          <a:p>
            <a:pPr algn="just"/>
            <a:r>
              <a:rPr lang="es-MX" sz="3200" dirty="0">
                <a:cs typeface="Calibri" panose="020F0502020204030204" pitchFamily="34" charset="0"/>
              </a:rPr>
              <a:t>Responde a la necesidad de producir información sobre discriminación y colocarla en el centro de las políticas de desarrollo incluyentes.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1611" y="416112"/>
            <a:ext cx="2417483" cy="779972"/>
          </a:xfrm>
          <a:prstGeom prst="rect">
            <a:avLst/>
          </a:prstGeom>
        </p:spPr>
      </p:pic>
      <p:pic>
        <p:nvPicPr>
          <p:cNvPr id="7" name="Imagen 6"/>
          <p:cNvPicPr>
            <a:picLocks noChangeAspect="1"/>
          </p:cNvPicPr>
          <p:nvPr/>
        </p:nvPicPr>
        <p:blipFill>
          <a:blip r:embed="rId4"/>
          <a:stretch>
            <a:fillRect/>
          </a:stretch>
        </p:blipFill>
        <p:spPr>
          <a:xfrm>
            <a:off x="470648" y="2375647"/>
            <a:ext cx="259976" cy="224118"/>
          </a:xfrm>
          <a:prstGeom prst="rect">
            <a:avLst/>
          </a:prstGeom>
        </p:spPr>
      </p:pic>
      <p:pic>
        <p:nvPicPr>
          <p:cNvPr id="8" name="Imagen 7"/>
          <p:cNvPicPr>
            <a:picLocks noChangeAspect="1"/>
          </p:cNvPicPr>
          <p:nvPr/>
        </p:nvPicPr>
        <p:blipFill>
          <a:blip r:embed="rId4"/>
          <a:stretch>
            <a:fillRect/>
          </a:stretch>
        </p:blipFill>
        <p:spPr>
          <a:xfrm>
            <a:off x="470648" y="3361764"/>
            <a:ext cx="259976" cy="224118"/>
          </a:xfrm>
          <a:prstGeom prst="rect">
            <a:avLst/>
          </a:prstGeom>
        </p:spPr>
      </p:pic>
      <p:pic>
        <p:nvPicPr>
          <p:cNvPr id="9" name="Imagen 8"/>
          <p:cNvPicPr>
            <a:picLocks noChangeAspect="1"/>
          </p:cNvPicPr>
          <p:nvPr/>
        </p:nvPicPr>
        <p:blipFill>
          <a:blip r:embed="rId4"/>
          <a:stretch>
            <a:fillRect/>
          </a:stretch>
        </p:blipFill>
        <p:spPr>
          <a:xfrm>
            <a:off x="470648" y="4397188"/>
            <a:ext cx="259976" cy="224118"/>
          </a:xfrm>
          <a:prstGeom prst="rect">
            <a:avLst/>
          </a:prstGeom>
        </p:spPr>
      </p:pic>
      <p:sp>
        <p:nvSpPr>
          <p:cNvPr id="10" name="CuadroTexto 9">
            <a:extLst>
              <a:ext uri="{FF2B5EF4-FFF2-40B4-BE49-F238E27FC236}">
                <a16:creationId xmlns:a16="http://schemas.microsoft.com/office/drawing/2014/main" id="{5434C3B1-5F27-C84A-BC71-0DF7BFD4350D}"/>
              </a:ext>
            </a:extLst>
          </p:cNvPr>
          <p:cNvSpPr txBox="1"/>
          <p:nvPr/>
        </p:nvSpPr>
        <p:spPr>
          <a:xfrm>
            <a:off x="490662" y="444500"/>
            <a:ext cx="3804247" cy="772006"/>
          </a:xfrm>
          <a:prstGeom prst="rect">
            <a:avLst/>
          </a:prstGeom>
          <a:noFill/>
        </p:spPr>
        <p:txBody>
          <a:bodyPr wrap="square" rtlCol="0">
            <a:spAutoFit/>
          </a:bodyPr>
          <a:lstStyle/>
          <a:p>
            <a:pPr>
              <a:lnSpc>
                <a:spcPts val="5280"/>
              </a:lnSpc>
            </a:pPr>
            <a:r>
              <a:rPr lang="es-MX" sz="5000" b="1" dirty="0">
                <a:solidFill>
                  <a:srgbClr val="7030A0"/>
                </a:solidFill>
                <a:latin typeface="Arial Narrow" panose="020B0604020202020204" pitchFamily="34" charset="0"/>
                <a:cs typeface="Arial Narrow" panose="020B0604020202020204" pitchFamily="34" charset="0"/>
              </a:rPr>
              <a:t>ENADIS 2017</a:t>
            </a:r>
          </a:p>
        </p:txBody>
      </p:sp>
    </p:spTree>
    <p:extLst>
      <p:ext uri="{BB962C8B-B14F-4D97-AF65-F5344CB8AC3E}">
        <p14:creationId xmlns:p14="http://schemas.microsoft.com/office/powerpoint/2010/main" val="30713340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E941F81-CF62-5A40-BC37-C4B6FC4936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4720" y="242396"/>
            <a:ext cx="9336418" cy="6497812"/>
          </a:xfrm>
          <a:prstGeom prst="rect">
            <a:avLst/>
          </a:prstGeom>
        </p:spPr>
      </p:pic>
      <p:sp>
        <p:nvSpPr>
          <p:cNvPr id="8" name="Elipse 7">
            <a:extLst>
              <a:ext uri="{FF2B5EF4-FFF2-40B4-BE49-F238E27FC236}">
                <a16:creationId xmlns:a16="http://schemas.microsoft.com/office/drawing/2014/main" id="{67F1D960-B986-FF45-8B6E-1A1EC050403C}"/>
              </a:ext>
            </a:extLst>
          </p:cNvPr>
          <p:cNvSpPr/>
          <p:nvPr/>
        </p:nvSpPr>
        <p:spPr>
          <a:xfrm>
            <a:off x="3253218" y="4368800"/>
            <a:ext cx="2944382" cy="1497648"/>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1748719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alphaModFix amt="30000"/>
            <a:extLst>
              <a:ext uri="{28A0092B-C50C-407E-A947-70E740481C1C}">
                <a14:useLocalDpi xmlns:a14="http://schemas.microsoft.com/office/drawing/2010/main" val="0"/>
              </a:ext>
            </a:extLst>
          </a:blip>
          <a:srcRect l="17514" t="21718" r="21461" b="3100"/>
          <a:stretch/>
        </p:blipFill>
        <p:spPr>
          <a:xfrm>
            <a:off x="-1" y="0"/>
            <a:ext cx="12192001" cy="685800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8129" y="2653553"/>
            <a:ext cx="5179608" cy="1671138"/>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4718" y="5894038"/>
            <a:ext cx="674637" cy="777343"/>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27775" y="6033756"/>
            <a:ext cx="521896" cy="587448"/>
          </a:xfrm>
          <a:prstGeom prst="rect">
            <a:avLst/>
          </a:prstGeom>
        </p:spPr>
      </p:pic>
      <p:pic>
        <p:nvPicPr>
          <p:cNvPr id="11" name="Imagen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7885" y="6015885"/>
            <a:ext cx="1057870" cy="677037"/>
          </a:xfrm>
          <a:prstGeom prst="rect">
            <a:avLst/>
          </a:prstGeom>
        </p:spPr>
      </p:pic>
      <p:pic>
        <p:nvPicPr>
          <p:cNvPr id="12" name="Imagen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12186" y="5990932"/>
            <a:ext cx="1065732" cy="630272"/>
          </a:xfrm>
          <a:prstGeom prst="rect">
            <a:avLst/>
          </a:prstGeom>
        </p:spPr>
      </p:pic>
      <p:grpSp>
        <p:nvGrpSpPr>
          <p:cNvPr id="2" name="Agrupar 1"/>
          <p:cNvGrpSpPr/>
          <p:nvPr/>
        </p:nvGrpSpPr>
        <p:grpSpPr>
          <a:xfrm>
            <a:off x="471399" y="6188770"/>
            <a:ext cx="3538096" cy="432434"/>
            <a:chOff x="471399" y="6188770"/>
            <a:chExt cx="3538096" cy="432434"/>
          </a:xfrm>
        </p:grpSpPr>
        <p:pic>
          <p:nvPicPr>
            <p:cNvPr id="13" name="Imagen 12"/>
            <p:cNvPicPr>
              <a:picLocks noChangeAspect="1"/>
            </p:cNvPicPr>
            <p:nvPr/>
          </p:nvPicPr>
          <p:blipFill>
            <a:blip r:embed="rId8"/>
            <a:stretch>
              <a:fillRect/>
            </a:stretch>
          </p:blipFill>
          <p:spPr>
            <a:xfrm>
              <a:off x="471399" y="6188770"/>
              <a:ext cx="3538096" cy="432434"/>
            </a:xfrm>
            <a:prstGeom prst="rect">
              <a:avLst/>
            </a:prstGeom>
          </p:spPr>
        </p:pic>
        <p:cxnSp>
          <p:nvCxnSpPr>
            <p:cNvPr id="14" name="Conector recto 13"/>
            <p:cNvCxnSpPr/>
            <p:nvPr/>
          </p:nvCxnSpPr>
          <p:spPr>
            <a:xfrm flipH="1">
              <a:off x="1402787" y="6220171"/>
              <a:ext cx="563" cy="335205"/>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02756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94987" y="2216251"/>
            <a:ext cx="9862983" cy="4351338"/>
          </a:xfrm>
        </p:spPr>
        <p:txBody>
          <a:bodyPr>
            <a:normAutofit/>
          </a:bodyPr>
          <a:lstStyle/>
          <a:p>
            <a:pPr algn="just"/>
            <a:r>
              <a:rPr lang="es-ES" sz="2400" dirty="0"/>
              <a:t>Los efectos agregados de la discriminación estructural, mediante la medición de las brechas de resultados en el ejercicio de derechos fundamentales</a:t>
            </a:r>
            <a:endParaRPr lang="es-ES" sz="2400" strike="sngStrike" dirty="0">
              <a:solidFill>
                <a:srgbClr val="FF0000"/>
              </a:solidFill>
            </a:endParaRPr>
          </a:p>
          <a:p>
            <a:pPr algn="just"/>
            <a:r>
              <a:rPr lang="es-ES" sz="2400" dirty="0"/>
              <a:t>Las</a:t>
            </a:r>
            <a:r>
              <a:rPr lang="es-MX" sz="2400" dirty="0"/>
              <a:t> experiencias de discriminación y de negación de derechos que viven grupos históricamente discriminados </a:t>
            </a:r>
          </a:p>
          <a:p>
            <a:pPr algn="just"/>
            <a:r>
              <a:rPr lang="es-MX" sz="2400" dirty="0"/>
              <a:t>Las prácticas discriminatorias en distintos ámbitos institucionales/sociales (que generan un efecto material en los sujetos y en la sociedad en su conjunto)</a:t>
            </a:r>
          </a:p>
          <a:p>
            <a:pPr algn="just"/>
            <a:r>
              <a:rPr lang="es-MX" sz="2400" dirty="0"/>
              <a:t>Prejuicios, estereotipos </a:t>
            </a:r>
            <a:r>
              <a:rPr lang="es-ES_tradnl" sz="2400" dirty="0"/>
              <a:t>que explican la presencia y persistencia de la discriminación</a:t>
            </a:r>
            <a:endParaRPr lang="es-ES" sz="2400" dirty="0">
              <a:solidFill>
                <a:srgbClr val="3366FF"/>
              </a:solidFill>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1611" y="416112"/>
            <a:ext cx="2417483" cy="779972"/>
          </a:xfrm>
          <a:prstGeom prst="rect">
            <a:avLst/>
          </a:prstGeom>
        </p:spPr>
      </p:pic>
      <p:sp>
        <p:nvSpPr>
          <p:cNvPr id="5" name="CuadroTexto 4">
            <a:extLst>
              <a:ext uri="{FF2B5EF4-FFF2-40B4-BE49-F238E27FC236}">
                <a16:creationId xmlns:a16="http://schemas.microsoft.com/office/drawing/2014/main" id="{AA5E5E40-739E-744F-8C09-4545A648DAB1}"/>
              </a:ext>
            </a:extLst>
          </p:cNvPr>
          <p:cNvSpPr txBox="1"/>
          <p:nvPr/>
        </p:nvSpPr>
        <p:spPr>
          <a:xfrm>
            <a:off x="751346" y="416112"/>
            <a:ext cx="5697702" cy="1383777"/>
          </a:xfrm>
          <a:prstGeom prst="rect">
            <a:avLst/>
          </a:prstGeom>
          <a:noFill/>
        </p:spPr>
        <p:txBody>
          <a:bodyPr wrap="square" rtlCol="0">
            <a:spAutoFit/>
          </a:bodyPr>
          <a:lstStyle/>
          <a:p>
            <a:pPr>
              <a:lnSpc>
                <a:spcPts val="5280"/>
              </a:lnSpc>
            </a:pPr>
            <a:r>
              <a:rPr lang="es-MX" sz="3600" b="1" dirty="0">
                <a:solidFill>
                  <a:srgbClr val="7030A0"/>
                </a:solidFill>
                <a:latin typeface="Arial Narrow" panose="020B0604020202020204" pitchFamily="34" charset="0"/>
                <a:cs typeface="Arial Narrow" panose="020B0604020202020204" pitchFamily="34" charset="0"/>
              </a:rPr>
              <a:t>La ENADIS 2017 permite observar:</a:t>
            </a:r>
          </a:p>
        </p:txBody>
      </p:sp>
    </p:spTree>
    <p:extLst>
      <p:ext uri="{BB962C8B-B14F-4D97-AF65-F5344CB8AC3E}">
        <p14:creationId xmlns:p14="http://schemas.microsoft.com/office/powerpoint/2010/main" val="3357361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738718" y="1718598"/>
            <a:ext cx="5124885" cy="4006860"/>
          </a:xfrm>
          <a:prstGeom prst="roundRect">
            <a:avLst/>
          </a:prstGeom>
          <a:noFill/>
          <a:ln>
            <a:solidFill>
              <a:srgbClr val="22AAA0"/>
            </a:solidFill>
          </a:ln>
        </p:spPr>
        <p:style>
          <a:lnRef idx="1">
            <a:schemeClr val="accent2"/>
          </a:lnRef>
          <a:fillRef idx="3">
            <a:schemeClr val="accent2"/>
          </a:fillRef>
          <a:effectRef idx="2">
            <a:schemeClr val="accent2"/>
          </a:effectRef>
          <a:fontRef idx="minor">
            <a:schemeClr val="lt1"/>
          </a:fontRef>
        </p:style>
        <p:txBody>
          <a:bodyPr rtlCol="0" anchor="ctr"/>
          <a:lstStyle/>
          <a:p>
            <a:pPr marL="457200" indent="-457200">
              <a:buAutoNum type="arabicPeriod"/>
            </a:pPr>
            <a:endParaRPr lang="es-MX" b="1" dirty="0">
              <a:solidFill>
                <a:schemeClr val="tx1"/>
              </a:solidFill>
            </a:endParaRPr>
          </a:p>
          <a:p>
            <a:pPr marL="457200" indent="-457200"/>
            <a:r>
              <a:rPr lang="es-MX" b="1" dirty="0">
                <a:solidFill>
                  <a:schemeClr val="tx1"/>
                </a:solidFill>
              </a:rPr>
              <a:t>                                   GRUPOS</a:t>
            </a:r>
          </a:p>
          <a:p>
            <a:pPr marL="457200" indent="-457200">
              <a:buAutoNum type="arabicPeriod"/>
            </a:pPr>
            <a:endParaRPr lang="es-MX" b="1" dirty="0">
              <a:solidFill>
                <a:schemeClr val="tx1"/>
              </a:solidFill>
            </a:endParaRPr>
          </a:p>
          <a:p>
            <a:pPr marL="355600" indent="-355600">
              <a:buFontTx/>
              <a:buAutoNum type="arabicPeriod"/>
            </a:pPr>
            <a:r>
              <a:rPr lang="es-MX" dirty="0">
                <a:solidFill>
                  <a:schemeClr val="tx1"/>
                </a:solidFill>
              </a:rPr>
              <a:t>Mujeres  (total, 18+)</a:t>
            </a:r>
          </a:p>
          <a:p>
            <a:pPr marL="355600" indent="-355600">
              <a:buAutoNum type="arabicPeriod"/>
            </a:pPr>
            <a:r>
              <a:rPr lang="es-MX" dirty="0">
                <a:solidFill>
                  <a:schemeClr val="tx1"/>
                </a:solidFill>
              </a:rPr>
              <a:t>Niños y niñas (total,  9-11 años)</a:t>
            </a:r>
          </a:p>
          <a:p>
            <a:pPr marL="355600" indent="-355600">
              <a:buAutoNum type="arabicPeriod"/>
            </a:pPr>
            <a:r>
              <a:rPr lang="es-MX" dirty="0">
                <a:solidFill>
                  <a:schemeClr val="tx1"/>
                </a:solidFill>
              </a:rPr>
              <a:t>Adolescentes y jóvenes (12-29 años)</a:t>
            </a:r>
          </a:p>
          <a:p>
            <a:pPr marL="355600" indent="-355600">
              <a:buFontTx/>
              <a:buAutoNum type="arabicPeriod"/>
            </a:pPr>
            <a:r>
              <a:rPr lang="es-MX" dirty="0">
                <a:solidFill>
                  <a:schemeClr val="tx1"/>
                </a:solidFill>
              </a:rPr>
              <a:t>Personas mayores (60+)</a:t>
            </a:r>
          </a:p>
          <a:p>
            <a:pPr marL="355600" indent="-355600">
              <a:buAutoNum type="arabicPeriod"/>
            </a:pPr>
            <a:r>
              <a:rPr lang="es-MX" dirty="0">
                <a:solidFill>
                  <a:schemeClr val="tx1"/>
                </a:solidFill>
              </a:rPr>
              <a:t>Personas indígenas ( 6+, 12+)</a:t>
            </a:r>
          </a:p>
          <a:p>
            <a:pPr marL="355600" indent="-355600">
              <a:buAutoNum type="arabicPeriod"/>
            </a:pPr>
            <a:r>
              <a:rPr lang="es-MX" dirty="0">
                <a:solidFill>
                  <a:schemeClr val="tx1"/>
                </a:solidFill>
              </a:rPr>
              <a:t>Personas afrodescendientes (6+ y 18+)</a:t>
            </a:r>
          </a:p>
          <a:p>
            <a:pPr marL="355600" indent="-355600">
              <a:buAutoNum type="arabicPeriod"/>
            </a:pPr>
            <a:r>
              <a:rPr lang="es-MX" dirty="0">
                <a:solidFill>
                  <a:schemeClr val="tx1"/>
                </a:solidFill>
              </a:rPr>
              <a:t>Personas con discapacidad (total y 12+)</a:t>
            </a:r>
          </a:p>
          <a:p>
            <a:pPr marL="355600" indent="-355600">
              <a:buAutoNum type="arabicPeriod"/>
            </a:pPr>
            <a:r>
              <a:rPr lang="es-MX" dirty="0">
                <a:solidFill>
                  <a:schemeClr val="tx1"/>
                </a:solidFill>
              </a:rPr>
              <a:t>Personas de la diversidad religiosa (6+ y 12+)</a:t>
            </a:r>
          </a:p>
          <a:p>
            <a:pPr marL="355600" indent="-355600">
              <a:buAutoNum type="arabicPeriod"/>
            </a:pPr>
            <a:r>
              <a:rPr lang="es-MX" dirty="0">
                <a:solidFill>
                  <a:schemeClr val="tx1"/>
                </a:solidFill>
              </a:rPr>
              <a:t>Trabajadoras del hogar remuneradas (18+)</a:t>
            </a:r>
          </a:p>
          <a:p>
            <a:pPr marL="355600" indent="-355600">
              <a:buAutoNum type="arabicPeriod"/>
            </a:pPr>
            <a:r>
              <a:rPr lang="es-MX" dirty="0">
                <a:solidFill>
                  <a:schemeClr val="tx1"/>
                </a:solidFill>
              </a:rPr>
              <a:t>Personas no heterosexuales (18+)</a:t>
            </a:r>
          </a:p>
          <a:p>
            <a:pPr marL="355600" indent="-355600">
              <a:buAutoNum type="arabicPeriod"/>
            </a:pPr>
            <a:r>
              <a:rPr lang="es-MX" dirty="0">
                <a:solidFill>
                  <a:schemeClr val="tx1"/>
                </a:solidFill>
                <a:latin typeface="Franklin Gothic Book" pitchFamily="34" charset="0"/>
              </a:rPr>
              <a:t>Personas nacidas en el extranjero (total)</a:t>
            </a:r>
            <a:endParaRPr lang="es-MX" dirty="0">
              <a:solidFill>
                <a:schemeClr val="tx2">
                  <a:lumMod val="75000"/>
                </a:schemeClr>
              </a:solidFill>
              <a:latin typeface="Franklin Gothic Book" pitchFamily="34" charset="0"/>
            </a:endParaRPr>
          </a:p>
          <a:p>
            <a:pPr marL="457200" indent="-457200">
              <a:buAutoNum type="arabicPeriod"/>
            </a:pPr>
            <a:endParaRPr lang="es-MX" sz="2000" b="1" dirty="0">
              <a:solidFill>
                <a:schemeClr val="tx2">
                  <a:lumMod val="75000"/>
                </a:schemeClr>
              </a:solidFill>
              <a:latin typeface="Franklin Gothic Book" pitchFamily="34" charset="0"/>
            </a:endParaRPr>
          </a:p>
        </p:txBody>
      </p:sp>
      <p:sp>
        <p:nvSpPr>
          <p:cNvPr id="20" name="Rounded Rectangle 14"/>
          <p:cNvSpPr/>
          <p:nvPr/>
        </p:nvSpPr>
        <p:spPr>
          <a:xfrm>
            <a:off x="6491818" y="1794798"/>
            <a:ext cx="5124885" cy="4006860"/>
          </a:xfrm>
          <a:prstGeom prst="roundRect">
            <a:avLst/>
          </a:prstGeom>
          <a:solidFill>
            <a:schemeClr val="accent5">
              <a:lumMod val="20000"/>
              <a:lumOff val="80000"/>
            </a:schemeClr>
          </a:solidFill>
          <a:ln>
            <a:solidFill>
              <a:srgbClr val="22AAA0"/>
            </a:solidFill>
          </a:ln>
        </p:spPr>
        <p:style>
          <a:lnRef idx="1">
            <a:schemeClr val="accent2"/>
          </a:lnRef>
          <a:fillRef idx="3">
            <a:schemeClr val="accent2"/>
          </a:fillRef>
          <a:effectRef idx="2">
            <a:schemeClr val="accent2"/>
          </a:effectRef>
          <a:fontRef idx="minor">
            <a:schemeClr val="lt1"/>
          </a:fontRef>
        </p:style>
        <p:txBody>
          <a:bodyPr rtlCol="0" anchor="ctr"/>
          <a:lstStyle/>
          <a:p>
            <a:pPr marL="355600" indent="-355600"/>
            <a:endParaRPr lang="es-MX" b="1" dirty="0">
              <a:solidFill>
                <a:schemeClr val="tx1"/>
              </a:solidFill>
            </a:endParaRPr>
          </a:p>
          <a:p>
            <a:pPr marL="355600" indent="-355600"/>
            <a:r>
              <a:rPr lang="es-MX" b="1" dirty="0">
                <a:solidFill>
                  <a:schemeClr val="tx1"/>
                </a:solidFill>
              </a:rPr>
              <a:t>                                   FUENTE</a:t>
            </a:r>
          </a:p>
          <a:p>
            <a:pPr marL="355600" indent="-355600"/>
            <a:endParaRPr lang="es-MX" b="1" dirty="0">
              <a:solidFill>
                <a:schemeClr val="tx1"/>
              </a:solidFill>
            </a:endParaRPr>
          </a:p>
          <a:p>
            <a:pPr marL="355600" indent="-355600">
              <a:buFontTx/>
              <a:buAutoNum type="arabicPeriod"/>
            </a:pPr>
            <a:r>
              <a:rPr lang="es-MX" dirty="0">
                <a:solidFill>
                  <a:schemeClr val="tx1"/>
                </a:solidFill>
              </a:rPr>
              <a:t>CG, Módulos, COE</a:t>
            </a:r>
          </a:p>
          <a:p>
            <a:pPr marL="355600" indent="-355600">
              <a:buAutoNum type="arabicPeriod"/>
            </a:pPr>
            <a:r>
              <a:rPr lang="es-MX" dirty="0">
                <a:solidFill>
                  <a:schemeClr val="tx1"/>
                </a:solidFill>
              </a:rPr>
              <a:t>CG, Módulos</a:t>
            </a:r>
          </a:p>
          <a:p>
            <a:pPr marL="355600" indent="-355600">
              <a:buFontTx/>
              <a:buAutoNum type="arabicPeriod"/>
            </a:pPr>
            <a:r>
              <a:rPr lang="es-MX" dirty="0">
                <a:solidFill>
                  <a:schemeClr val="tx1"/>
                </a:solidFill>
              </a:rPr>
              <a:t>CG, Módulos, COE</a:t>
            </a:r>
          </a:p>
          <a:p>
            <a:pPr marL="355600" indent="-355600">
              <a:buFontTx/>
              <a:buAutoNum type="arabicPeriod"/>
            </a:pPr>
            <a:r>
              <a:rPr lang="es-MX" dirty="0">
                <a:solidFill>
                  <a:schemeClr val="tx1"/>
                </a:solidFill>
              </a:rPr>
              <a:t>CG, Módulos, COE</a:t>
            </a:r>
          </a:p>
          <a:p>
            <a:pPr marL="355600" indent="-355600">
              <a:buFontTx/>
              <a:buAutoNum type="arabicPeriod"/>
            </a:pPr>
            <a:r>
              <a:rPr lang="es-MX" dirty="0">
                <a:solidFill>
                  <a:schemeClr val="tx1"/>
                </a:solidFill>
              </a:rPr>
              <a:t>CG, Módulos, COE</a:t>
            </a:r>
          </a:p>
          <a:p>
            <a:pPr marL="355600" indent="-355600">
              <a:buFontTx/>
              <a:buAutoNum type="arabicPeriod"/>
            </a:pPr>
            <a:r>
              <a:rPr lang="es-MX" dirty="0">
                <a:solidFill>
                  <a:schemeClr val="tx1"/>
                </a:solidFill>
              </a:rPr>
              <a:t>CG, COE</a:t>
            </a:r>
          </a:p>
          <a:p>
            <a:pPr marL="355600" indent="-355600">
              <a:buFontTx/>
              <a:buAutoNum type="arabicPeriod"/>
            </a:pPr>
            <a:r>
              <a:rPr lang="es-MX" dirty="0">
                <a:solidFill>
                  <a:schemeClr val="tx1"/>
                </a:solidFill>
              </a:rPr>
              <a:t>CG, Módulos, COE</a:t>
            </a:r>
          </a:p>
          <a:p>
            <a:pPr marL="355600" indent="-355600">
              <a:buFontTx/>
              <a:buAutoNum type="arabicPeriod"/>
            </a:pPr>
            <a:r>
              <a:rPr lang="es-MX" dirty="0">
                <a:solidFill>
                  <a:schemeClr val="tx1"/>
                </a:solidFill>
              </a:rPr>
              <a:t>CG, Módulos, COE</a:t>
            </a:r>
          </a:p>
          <a:p>
            <a:pPr marL="355600" indent="-355600">
              <a:buFontTx/>
              <a:buAutoNum type="arabicPeriod"/>
            </a:pPr>
            <a:r>
              <a:rPr lang="es-MX" dirty="0">
                <a:solidFill>
                  <a:schemeClr val="tx1"/>
                </a:solidFill>
              </a:rPr>
              <a:t>Módulos, COE</a:t>
            </a:r>
          </a:p>
          <a:p>
            <a:pPr marL="355600" indent="-355600">
              <a:buFontTx/>
              <a:buAutoNum type="arabicPeriod"/>
            </a:pPr>
            <a:r>
              <a:rPr lang="es-MX" dirty="0">
                <a:solidFill>
                  <a:schemeClr val="tx1"/>
                </a:solidFill>
              </a:rPr>
              <a:t>CG, COE</a:t>
            </a:r>
          </a:p>
          <a:p>
            <a:pPr marL="355600" indent="-355600">
              <a:buFontTx/>
              <a:buAutoNum type="arabicPeriod"/>
            </a:pPr>
            <a:r>
              <a:rPr lang="es-MX" dirty="0">
                <a:solidFill>
                  <a:schemeClr val="tx1"/>
                </a:solidFill>
                <a:latin typeface="Franklin Gothic Book" pitchFamily="34" charset="0"/>
              </a:rPr>
              <a:t>CG</a:t>
            </a:r>
            <a:endParaRPr lang="es-MX" dirty="0">
              <a:solidFill>
                <a:schemeClr val="tx2">
                  <a:lumMod val="75000"/>
                </a:schemeClr>
              </a:solidFill>
              <a:latin typeface="Franklin Gothic Book" pitchFamily="34" charset="0"/>
            </a:endParaRPr>
          </a:p>
          <a:p>
            <a:pPr marL="457200" indent="-457200">
              <a:buAutoNum type="arabicPeriod"/>
            </a:pPr>
            <a:endParaRPr lang="es-MX" sz="2000" b="1" dirty="0">
              <a:solidFill>
                <a:schemeClr val="tx2">
                  <a:lumMod val="75000"/>
                </a:schemeClr>
              </a:solidFill>
              <a:latin typeface="Franklin Gothic Book" pitchFamily="34" charset="0"/>
            </a:endParaRPr>
          </a:p>
        </p:txBody>
      </p:sp>
      <p:sp>
        <p:nvSpPr>
          <p:cNvPr id="26" name="Abrir llave 7">
            <a:extLst>
              <a:ext uri="{FF2B5EF4-FFF2-40B4-BE49-F238E27FC236}">
                <a16:creationId xmlns:a16="http://schemas.microsoft.com/office/drawing/2014/main" id="{B2ADC399-6922-AA43-95E1-4552CCAF5BC6}"/>
              </a:ext>
            </a:extLst>
          </p:cNvPr>
          <p:cNvSpPr/>
          <p:nvPr/>
        </p:nvSpPr>
        <p:spPr>
          <a:xfrm flipH="1">
            <a:off x="5952503" y="1915458"/>
            <a:ext cx="444500" cy="369569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1611" y="416112"/>
            <a:ext cx="2417483" cy="779972"/>
          </a:xfrm>
          <a:prstGeom prst="rect">
            <a:avLst/>
          </a:prstGeom>
        </p:spPr>
      </p:pic>
      <p:sp>
        <p:nvSpPr>
          <p:cNvPr id="7" name="CuadroTexto 6">
            <a:extLst>
              <a:ext uri="{FF2B5EF4-FFF2-40B4-BE49-F238E27FC236}">
                <a16:creationId xmlns:a16="http://schemas.microsoft.com/office/drawing/2014/main" id="{523D65DC-6BF8-2643-9499-51D02A074191}"/>
              </a:ext>
            </a:extLst>
          </p:cNvPr>
          <p:cNvSpPr txBox="1"/>
          <p:nvPr/>
        </p:nvSpPr>
        <p:spPr>
          <a:xfrm>
            <a:off x="738718" y="448414"/>
            <a:ext cx="8136100" cy="687048"/>
          </a:xfrm>
          <a:prstGeom prst="rect">
            <a:avLst/>
          </a:prstGeom>
          <a:noFill/>
        </p:spPr>
        <p:txBody>
          <a:bodyPr wrap="square" rtlCol="0">
            <a:spAutoFit/>
          </a:bodyPr>
          <a:lstStyle/>
          <a:p>
            <a:pPr>
              <a:lnSpc>
                <a:spcPts val="5280"/>
              </a:lnSpc>
            </a:pPr>
            <a:r>
              <a:rPr lang="es-MX" sz="3000" b="1" dirty="0">
                <a:solidFill>
                  <a:srgbClr val="7030A0"/>
                </a:solidFill>
                <a:latin typeface="Arial Narrow" panose="020B0604020202020204" pitchFamily="34" charset="0"/>
                <a:cs typeface="Arial Narrow" panose="020B0604020202020204" pitchFamily="34" charset="0"/>
              </a:rPr>
              <a:t>Grupos discriminados y fuentes de estudio</a:t>
            </a:r>
          </a:p>
        </p:txBody>
      </p:sp>
    </p:spTree>
    <p:extLst>
      <p:ext uri="{BB962C8B-B14F-4D97-AF65-F5344CB8AC3E}">
        <p14:creationId xmlns:p14="http://schemas.microsoft.com/office/powerpoint/2010/main" val="3853423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8 Diagrama"/>
          <p:cNvGraphicFramePr/>
          <p:nvPr>
            <p:extLst>
              <p:ext uri="{D42A27DB-BD31-4B8C-83A1-F6EECF244321}">
                <p14:modId xmlns:p14="http://schemas.microsoft.com/office/powerpoint/2010/main" val="3984708358"/>
              </p:ext>
            </p:extLst>
          </p:nvPr>
        </p:nvGraphicFramePr>
        <p:xfrm>
          <a:off x="1035956" y="1676399"/>
          <a:ext cx="10353533" cy="49327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81611" y="416112"/>
            <a:ext cx="2417483" cy="779972"/>
          </a:xfrm>
          <a:prstGeom prst="rect">
            <a:avLst/>
          </a:prstGeom>
        </p:spPr>
      </p:pic>
      <p:pic>
        <p:nvPicPr>
          <p:cNvPr id="3" name="Imagen 2"/>
          <p:cNvPicPr>
            <a:picLocks noChangeAspect="1"/>
          </p:cNvPicPr>
          <p:nvPr/>
        </p:nvPicPr>
        <p:blipFill>
          <a:blip r:embed="rId8"/>
          <a:stretch>
            <a:fillRect/>
          </a:stretch>
        </p:blipFill>
        <p:spPr>
          <a:xfrm>
            <a:off x="2022976" y="1923346"/>
            <a:ext cx="239178" cy="206188"/>
          </a:xfrm>
          <a:prstGeom prst="rect">
            <a:avLst/>
          </a:prstGeom>
        </p:spPr>
      </p:pic>
      <p:pic>
        <p:nvPicPr>
          <p:cNvPr id="7" name="Imagen 6"/>
          <p:cNvPicPr>
            <a:picLocks noChangeAspect="1"/>
          </p:cNvPicPr>
          <p:nvPr/>
        </p:nvPicPr>
        <p:blipFill>
          <a:blip r:embed="rId8"/>
          <a:stretch>
            <a:fillRect/>
          </a:stretch>
        </p:blipFill>
        <p:spPr>
          <a:xfrm>
            <a:off x="2022976" y="2949388"/>
            <a:ext cx="239178" cy="206188"/>
          </a:xfrm>
          <a:prstGeom prst="rect">
            <a:avLst/>
          </a:prstGeom>
        </p:spPr>
      </p:pic>
      <p:pic>
        <p:nvPicPr>
          <p:cNvPr id="8" name="Imagen 7"/>
          <p:cNvPicPr>
            <a:picLocks noChangeAspect="1"/>
          </p:cNvPicPr>
          <p:nvPr/>
        </p:nvPicPr>
        <p:blipFill>
          <a:blip r:embed="rId8"/>
          <a:stretch>
            <a:fillRect/>
          </a:stretch>
        </p:blipFill>
        <p:spPr>
          <a:xfrm>
            <a:off x="2022976" y="4142771"/>
            <a:ext cx="239178" cy="206188"/>
          </a:xfrm>
          <a:prstGeom prst="rect">
            <a:avLst/>
          </a:prstGeom>
        </p:spPr>
      </p:pic>
      <p:pic>
        <p:nvPicPr>
          <p:cNvPr id="9" name="Imagen 8"/>
          <p:cNvPicPr>
            <a:picLocks noChangeAspect="1"/>
          </p:cNvPicPr>
          <p:nvPr/>
        </p:nvPicPr>
        <p:blipFill>
          <a:blip r:embed="rId8"/>
          <a:stretch>
            <a:fillRect/>
          </a:stretch>
        </p:blipFill>
        <p:spPr>
          <a:xfrm>
            <a:off x="2022976" y="5297723"/>
            <a:ext cx="239178" cy="206188"/>
          </a:xfrm>
          <a:prstGeom prst="rect">
            <a:avLst/>
          </a:prstGeom>
        </p:spPr>
      </p:pic>
      <p:sp>
        <p:nvSpPr>
          <p:cNvPr id="10" name="CuadroTexto 9">
            <a:extLst>
              <a:ext uri="{FF2B5EF4-FFF2-40B4-BE49-F238E27FC236}">
                <a16:creationId xmlns:a16="http://schemas.microsoft.com/office/drawing/2014/main" id="{B66161D7-3158-AE4C-9FB9-A34215FD77C7}"/>
              </a:ext>
            </a:extLst>
          </p:cNvPr>
          <p:cNvSpPr txBox="1"/>
          <p:nvPr/>
        </p:nvSpPr>
        <p:spPr>
          <a:xfrm>
            <a:off x="943245" y="345680"/>
            <a:ext cx="6704464" cy="687048"/>
          </a:xfrm>
          <a:prstGeom prst="rect">
            <a:avLst/>
          </a:prstGeom>
          <a:noFill/>
        </p:spPr>
        <p:txBody>
          <a:bodyPr wrap="square" rtlCol="0">
            <a:spAutoFit/>
          </a:bodyPr>
          <a:lstStyle/>
          <a:p>
            <a:pPr>
              <a:lnSpc>
                <a:spcPts val="5280"/>
              </a:lnSpc>
            </a:pPr>
            <a:r>
              <a:rPr lang="es-MX" sz="3000" b="1" dirty="0">
                <a:solidFill>
                  <a:srgbClr val="7030A0"/>
                </a:solidFill>
                <a:latin typeface="Arial Narrow" panose="020B0604020202020204" pitchFamily="34" charset="0"/>
                <a:cs typeface="Arial Narrow" panose="020B0604020202020204" pitchFamily="34" charset="0"/>
              </a:rPr>
              <a:t>Principales cambios de la ENADIS 2017</a:t>
            </a:r>
          </a:p>
        </p:txBody>
      </p:sp>
    </p:spTree>
    <p:extLst>
      <p:ext uri="{BB962C8B-B14F-4D97-AF65-F5344CB8AC3E}">
        <p14:creationId xmlns:p14="http://schemas.microsoft.com/office/powerpoint/2010/main" val="227275372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14669</TotalTime>
  <Words>3927</Words>
  <Application>Microsoft Macintosh PowerPoint</Application>
  <PresentationFormat>Panorámica</PresentationFormat>
  <Paragraphs>422</Paragraphs>
  <Slides>61</Slides>
  <Notes>16</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61</vt:i4>
      </vt:variant>
    </vt:vector>
  </HeadingPairs>
  <TitlesOfParts>
    <vt:vector size="71" baseType="lpstr">
      <vt:lpstr>Arial</vt:lpstr>
      <vt:lpstr>Arial Narrow</vt:lpstr>
      <vt:lpstr>Calibri</vt:lpstr>
      <vt:lpstr>Calibri Light</vt:lpstr>
      <vt:lpstr>Courier New</vt:lpstr>
      <vt:lpstr>Franklin Gothic Book</vt:lpstr>
      <vt:lpstr>Times New Roman</vt:lpstr>
      <vt:lpstr>Whitney</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INEGI</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ENCUESTA NACIONAL SOBRE DISCRIMINACIÓN 2017</dc:title>
  <dc:creator>GARCIA MARTINEZ MIRLA IRASEMA</dc:creator>
  <cp:lastModifiedBy>Adrián Meza</cp:lastModifiedBy>
  <cp:revision>1423</cp:revision>
  <cp:lastPrinted>2018-07-03T21:30:13Z</cp:lastPrinted>
  <dcterms:created xsi:type="dcterms:W3CDTF">2018-02-21T15:53:14Z</dcterms:created>
  <dcterms:modified xsi:type="dcterms:W3CDTF">2018-09-05T02:22:14Z</dcterms:modified>
</cp:coreProperties>
</file>